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1"/>
  </p:notesMasterIdLst>
  <p:sldIdLst>
    <p:sldId id="258" r:id="rId2"/>
    <p:sldId id="26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8" r:id="rId20"/>
    <p:sldId id="279" r:id="rId21"/>
    <p:sldId id="281" r:id="rId22"/>
    <p:sldId id="277" r:id="rId23"/>
    <p:sldId id="285" r:id="rId24"/>
    <p:sldId id="280" r:id="rId25"/>
    <p:sldId id="282" r:id="rId26"/>
    <p:sldId id="283" r:id="rId27"/>
    <p:sldId id="284" r:id="rId28"/>
    <p:sldId id="286" r:id="rId29"/>
    <p:sldId id="290" r:id="rId30"/>
    <p:sldId id="287" r:id="rId31"/>
    <p:sldId id="289" r:id="rId32"/>
    <p:sldId id="288" r:id="rId33"/>
    <p:sldId id="292" r:id="rId34"/>
    <p:sldId id="291" r:id="rId35"/>
    <p:sldId id="293" r:id="rId36"/>
    <p:sldId id="294" r:id="rId37"/>
    <p:sldId id="295" r:id="rId38"/>
    <p:sldId id="296" r:id="rId39"/>
    <p:sldId id="299" r:id="rId40"/>
    <p:sldId id="298" r:id="rId41"/>
    <p:sldId id="304" r:id="rId42"/>
    <p:sldId id="297" r:id="rId43"/>
    <p:sldId id="303" r:id="rId44"/>
    <p:sldId id="301" r:id="rId45"/>
    <p:sldId id="302" r:id="rId46"/>
    <p:sldId id="305" r:id="rId47"/>
    <p:sldId id="311" r:id="rId48"/>
    <p:sldId id="306" r:id="rId49"/>
    <p:sldId id="307" r:id="rId50"/>
    <p:sldId id="312" r:id="rId51"/>
    <p:sldId id="308" r:id="rId52"/>
    <p:sldId id="313" r:id="rId53"/>
    <p:sldId id="309" r:id="rId54"/>
    <p:sldId id="314" r:id="rId55"/>
    <p:sldId id="310" r:id="rId56"/>
    <p:sldId id="315" r:id="rId57"/>
    <p:sldId id="316" r:id="rId58"/>
    <p:sldId id="318" r:id="rId59"/>
    <p:sldId id="317" r:id="rId60"/>
    <p:sldId id="320" r:id="rId61"/>
    <p:sldId id="319" r:id="rId62"/>
    <p:sldId id="322" r:id="rId63"/>
    <p:sldId id="321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3" r:id="rId72"/>
    <p:sldId id="334" r:id="rId73"/>
    <p:sldId id="335" r:id="rId74"/>
    <p:sldId id="336" r:id="rId75"/>
    <p:sldId id="337" r:id="rId76"/>
    <p:sldId id="339" r:id="rId77"/>
    <p:sldId id="340" r:id="rId78"/>
    <p:sldId id="341" r:id="rId79"/>
    <p:sldId id="338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50" r:id="rId88"/>
    <p:sldId id="351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1" r:id="rId97"/>
    <p:sldId id="362" r:id="rId98"/>
    <p:sldId id="363" r:id="rId99"/>
    <p:sldId id="365" r:id="rId100"/>
    <p:sldId id="364" r:id="rId101"/>
    <p:sldId id="368" r:id="rId102"/>
    <p:sldId id="366" r:id="rId103"/>
    <p:sldId id="367" r:id="rId104"/>
    <p:sldId id="371" r:id="rId105"/>
    <p:sldId id="370" r:id="rId106"/>
    <p:sldId id="373" r:id="rId107"/>
    <p:sldId id="369" r:id="rId108"/>
    <p:sldId id="375" r:id="rId109"/>
    <p:sldId id="376" r:id="rId110"/>
    <p:sldId id="374" r:id="rId111"/>
    <p:sldId id="377" r:id="rId112"/>
    <p:sldId id="378" r:id="rId113"/>
    <p:sldId id="379" r:id="rId114"/>
    <p:sldId id="382" r:id="rId115"/>
    <p:sldId id="384" r:id="rId116"/>
    <p:sldId id="381" r:id="rId117"/>
    <p:sldId id="380" r:id="rId118"/>
    <p:sldId id="386" r:id="rId119"/>
    <p:sldId id="387" r:id="rId120"/>
    <p:sldId id="385" r:id="rId121"/>
    <p:sldId id="388" r:id="rId122"/>
    <p:sldId id="389" r:id="rId123"/>
    <p:sldId id="390" r:id="rId124"/>
    <p:sldId id="391" r:id="rId125"/>
    <p:sldId id="392" r:id="rId126"/>
    <p:sldId id="397" r:id="rId127"/>
    <p:sldId id="399" r:id="rId128"/>
    <p:sldId id="398" r:id="rId129"/>
    <p:sldId id="400" r:id="rId130"/>
    <p:sldId id="408" r:id="rId131"/>
    <p:sldId id="409" r:id="rId132"/>
    <p:sldId id="410" r:id="rId133"/>
    <p:sldId id="401" r:id="rId134"/>
    <p:sldId id="402" r:id="rId135"/>
    <p:sldId id="403" r:id="rId136"/>
    <p:sldId id="404" r:id="rId137"/>
    <p:sldId id="405" r:id="rId138"/>
    <p:sldId id="406" r:id="rId139"/>
    <p:sldId id="407" r:id="rId1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, Ander" initials="LA" lastIdx="2" clrIdx="0">
    <p:extLst>
      <p:ext uri="{19B8F6BF-5375-455C-9EA6-DF929625EA0E}">
        <p15:presenceInfo xmlns:p15="http://schemas.microsoft.com/office/powerpoint/2012/main" userId="Lee, 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230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E6E667-E9BA-44E2-89F7-9F65614B955F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FE4D17-E025-4AE4-B463-89CDB1FBFBEA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4216ED0B-9D28-40EE-828E-959C36134818}" type="parTrans" cxnId="{39C8DC76-BF4B-4F43-B02C-A5E61FDE2D32}">
      <dgm:prSet/>
      <dgm:spPr/>
      <dgm:t>
        <a:bodyPr/>
        <a:lstStyle/>
        <a:p>
          <a:endParaRPr lang="en-US"/>
        </a:p>
      </dgm:t>
    </dgm:pt>
    <dgm:pt modelId="{CCA9A2A8-B6FC-4D44-9DB9-F42B22DC2A6E}" type="sibTrans" cxnId="{39C8DC76-BF4B-4F43-B02C-A5E61FDE2D32}">
      <dgm:prSet/>
      <dgm:spPr/>
      <dgm:t>
        <a:bodyPr/>
        <a:lstStyle/>
        <a:p>
          <a:endParaRPr lang="en-US"/>
        </a:p>
      </dgm:t>
    </dgm:pt>
    <dgm:pt modelId="{4FBCA545-E74D-4EBE-AB99-692C8152A1DA}">
      <dgm:prSet phldrT="[Text]"/>
      <dgm:spPr/>
      <dgm:t>
        <a:bodyPr/>
        <a:lstStyle/>
        <a:p>
          <a:r>
            <a:rPr lang="en-US" dirty="0"/>
            <a:t>VE</a:t>
          </a:r>
        </a:p>
      </dgm:t>
    </dgm:pt>
    <dgm:pt modelId="{A9EB9B9A-872F-4BCC-8F8E-F1B5E3B75D9D}" type="parTrans" cxnId="{202B7FE3-856F-450B-BCA7-D03BEA97AADE}">
      <dgm:prSet/>
      <dgm:spPr/>
      <dgm:t>
        <a:bodyPr/>
        <a:lstStyle/>
        <a:p>
          <a:endParaRPr lang="en-US"/>
        </a:p>
      </dgm:t>
    </dgm:pt>
    <dgm:pt modelId="{EEC36EB9-45EF-448B-BA3D-551E49E8D543}" type="sibTrans" cxnId="{202B7FE3-856F-450B-BCA7-D03BEA97AADE}">
      <dgm:prSet/>
      <dgm:spPr/>
      <dgm:t>
        <a:bodyPr/>
        <a:lstStyle/>
        <a:p>
          <a:endParaRPr lang="en-US"/>
        </a:p>
      </dgm:t>
    </dgm:pt>
    <dgm:pt modelId="{3F5A51CC-2A96-4464-885A-9CDD75EBF0D5}">
      <dgm:prSet phldrT="[Text]"/>
      <dgm:spPr/>
      <dgm:t>
        <a:bodyPr/>
        <a:lstStyle/>
        <a:p>
          <a:r>
            <a:rPr lang="en-US" dirty="0"/>
            <a:t>PE</a:t>
          </a:r>
        </a:p>
      </dgm:t>
    </dgm:pt>
    <dgm:pt modelId="{90D61CD9-3CE2-45F4-8017-8FF6E21A3E8B}" type="parTrans" cxnId="{E660CEED-C0E9-4EC6-9F02-9FE1E40D1118}">
      <dgm:prSet/>
      <dgm:spPr/>
      <dgm:t>
        <a:bodyPr/>
        <a:lstStyle/>
        <a:p>
          <a:endParaRPr lang="en-US"/>
        </a:p>
      </dgm:t>
    </dgm:pt>
    <dgm:pt modelId="{1C784CD5-F8AA-4CF1-93C5-37ECA95E7B70}" type="sibTrans" cxnId="{E660CEED-C0E9-4EC6-9F02-9FE1E40D1118}">
      <dgm:prSet/>
      <dgm:spPr/>
      <dgm:t>
        <a:bodyPr/>
        <a:lstStyle/>
        <a:p>
          <a:endParaRPr lang="en-US"/>
        </a:p>
      </dgm:t>
    </dgm:pt>
    <dgm:pt modelId="{2E94C869-0AB7-436D-A3B0-AE1FED6B1ABA}" type="pres">
      <dgm:prSet presAssocID="{10E6E667-E9BA-44E2-89F7-9F65614B955F}" presName="cycle" presStyleCnt="0">
        <dgm:presLayoutVars>
          <dgm:dir/>
          <dgm:resizeHandles val="exact"/>
        </dgm:presLayoutVars>
      </dgm:prSet>
      <dgm:spPr/>
    </dgm:pt>
    <dgm:pt modelId="{747CA41B-8A31-41FA-AE75-DF50838EA934}" type="pres">
      <dgm:prSet presAssocID="{27FE4D17-E025-4AE4-B463-89CDB1FBFBEA}" presName="node" presStyleLbl="node1" presStyleIdx="0" presStyleCnt="3">
        <dgm:presLayoutVars>
          <dgm:bulletEnabled val="1"/>
        </dgm:presLayoutVars>
      </dgm:prSet>
      <dgm:spPr/>
    </dgm:pt>
    <dgm:pt modelId="{48F2D707-97DD-41F1-BDF6-3617A3EA8F8B}" type="pres">
      <dgm:prSet presAssocID="{27FE4D17-E025-4AE4-B463-89CDB1FBFBEA}" presName="spNode" presStyleCnt="0"/>
      <dgm:spPr/>
    </dgm:pt>
    <dgm:pt modelId="{6161EE69-82AA-41BB-852B-3A6AFBB44A82}" type="pres">
      <dgm:prSet presAssocID="{CCA9A2A8-B6FC-4D44-9DB9-F42B22DC2A6E}" presName="sibTrans" presStyleLbl="sibTrans1D1" presStyleIdx="0" presStyleCnt="3"/>
      <dgm:spPr/>
    </dgm:pt>
    <dgm:pt modelId="{7718441A-1DDC-4894-BE75-F39EBE124525}" type="pres">
      <dgm:prSet presAssocID="{4FBCA545-E74D-4EBE-AB99-692C8152A1DA}" presName="node" presStyleLbl="node1" presStyleIdx="1" presStyleCnt="3">
        <dgm:presLayoutVars>
          <dgm:bulletEnabled val="1"/>
        </dgm:presLayoutVars>
      </dgm:prSet>
      <dgm:spPr/>
    </dgm:pt>
    <dgm:pt modelId="{4B8BFD5C-093C-4952-A7F3-BB8834239279}" type="pres">
      <dgm:prSet presAssocID="{4FBCA545-E74D-4EBE-AB99-692C8152A1DA}" presName="spNode" presStyleCnt="0"/>
      <dgm:spPr/>
    </dgm:pt>
    <dgm:pt modelId="{8851AEE7-1D90-40E2-8EAA-F02C89846CB0}" type="pres">
      <dgm:prSet presAssocID="{EEC36EB9-45EF-448B-BA3D-551E49E8D543}" presName="sibTrans" presStyleLbl="sibTrans1D1" presStyleIdx="1" presStyleCnt="3"/>
      <dgm:spPr/>
    </dgm:pt>
    <dgm:pt modelId="{A4ED503E-7847-4EC0-B8A3-E39E0F435CDC}" type="pres">
      <dgm:prSet presAssocID="{3F5A51CC-2A96-4464-885A-9CDD75EBF0D5}" presName="node" presStyleLbl="node1" presStyleIdx="2" presStyleCnt="3">
        <dgm:presLayoutVars>
          <dgm:bulletEnabled val="1"/>
        </dgm:presLayoutVars>
      </dgm:prSet>
      <dgm:spPr/>
    </dgm:pt>
    <dgm:pt modelId="{3CA3999F-6ACD-47A6-851A-6387DCEF3F54}" type="pres">
      <dgm:prSet presAssocID="{3F5A51CC-2A96-4464-885A-9CDD75EBF0D5}" presName="spNode" presStyleCnt="0"/>
      <dgm:spPr/>
    </dgm:pt>
    <dgm:pt modelId="{EECEC7A4-FA08-4A95-9ECD-517366A023A9}" type="pres">
      <dgm:prSet presAssocID="{1C784CD5-F8AA-4CF1-93C5-37ECA95E7B70}" presName="sibTrans" presStyleLbl="sibTrans1D1" presStyleIdx="2" presStyleCnt="3"/>
      <dgm:spPr/>
    </dgm:pt>
  </dgm:ptLst>
  <dgm:cxnLst>
    <dgm:cxn modelId="{CD267728-D24C-4C8F-9014-1EF339418D10}" type="presOf" srcId="{1C784CD5-F8AA-4CF1-93C5-37ECA95E7B70}" destId="{EECEC7A4-FA08-4A95-9ECD-517366A023A9}" srcOrd="0" destOrd="0" presId="urn:microsoft.com/office/officeart/2005/8/layout/cycle6"/>
    <dgm:cxn modelId="{7C530E5C-F98F-476A-883B-CB729B41DD02}" type="presOf" srcId="{10E6E667-E9BA-44E2-89F7-9F65614B955F}" destId="{2E94C869-0AB7-436D-A3B0-AE1FED6B1ABA}" srcOrd="0" destOrd="0" presId="urn:microsoft.com/office/officeart/2005/8/layout/cycle6"/>
    <dgm:cxn modelId="{39C8DC76-BF4B-4F43-B02C-A5E61FDE2D32}" srcId="{10E6E667-E9BA-44E2-89F7-9F65614B955F}" destId="{27FE4D17-E025-4AE4-B463-89CDB1FBFBEA}" srcOrd="0" destOrd="0" parTransId="{4216ED0B-9D28-40EE-828E-959C36134818}" sibTransId="{CCA9A2A8-B6FC-4D44-9DB9-F42B22DC2A6E}"/>
    <dgm:cxn modelId="{FDD21280-4B5F-4C89-B43C-FF28F4335798}" type="presOf" srcId="{CCA9A2A8-B6FC-4D44-9DB9-F42B22DC2A6E}" destId="{6161EE69-82AA-41BB-852B-3A6AFBB44A82}" srcOrd="0" destOrd="0" presId="urn:microsoft.com/office/officeart/2005/8/layout/cycle6"/>
    <dgm:cxn modelId="{96E4A1A0-D866-45C0-9625-60BD7AE733EA}" type="presOf" srcId="{27FE4D17-E025-4AE4-B463-89CDB1FBFBEA}" destId="{747CA41B-8A31-41FA-AE75-DF50838EA934}" srcOrd="0" destOrd="0" presId="urn:microsoft.com/office/officeart/2005/8/layout/cycle6"/>
    <dgm:cxn modelId="{6A8115D6-69D6-4F50-8C13-B4AE9D582A75}" type="presOf" srcId="{3F5A51CC-2A96-4464-885A-9CDD75EBF0D5}" destId="{A4ED503E-7847-4EC0-B8A3-E39E0F435CDC}" srcOrd="0" destOrd="0" presId="urn:microsoft.com/office/officeart/2005/8/layout/cycle6"/>
    <dgm:cxn modelId="{F703FDD7-D17B-45CE-8C6A-82023EEE68B3}" type="presOf" srcId="{EEC36EB9-45EF-448B-BA3D-551E49E8D543}" destId="{8851AEE7-1D90-40E2-8EAA-F02C89846CB0}" srcOrd="0" destOrd="0" presId="urn:microsoft.com/office/officeart/2005/8/layout/cycle6"/>
    <dgm:cxn modelId="{202B7FE3-856F-450B-BCA7-D03BEA97AADE}" srcId="{10E6E667-E9BA-44E2-89F7-9F65614B955F}" destId="{4FBCA545-E74D-4EBE-AB99-692C8152A1DA}" srcOrd="1" destOrd="0" parTransId="{A9EB9B9A-872F-4BCC-8F8E-F1B5E3B75D9D}" sibTransId="{EEC36EB9-45EF-448B-BA3D-551E49E8D543}"/>
    <dgm:cxn modelId="{43557AE7-675F-4201-B90B-BE2C4D282F17}" type="presOf" srcId="{4FBCA545-E74D-4EBE-AB99-692C8152A1DA}" destId="{7718441A-1DDC-4894-BE75-F39EBE124525}" srcOrd="0" destOrd="0" presId="urn:microsoft.com/office/officeart/2005/8/layout/cycle6"/>
    <dgm:cxn modelId="{E660CEED-C0E9-4EC6-9F02-9FE1E40D1118}" srcId="{10E6E667-E9BA-44E2-89F7-9F65614B955F}" destId="{3F5A51CC-2A96-4464-885A-9CDD75EBF0D5}" srcOrd="2" destOrd="0" parTransId="{90D61CD9-3CE2-45F4-8017-8FF6E21A3E8B}" sibTransId="{1C784CD5-F8AA-4CF1-93C5-37ECA95E7B70}"/>
    <dgm:cxn modelId="{22A733D5-7FF7-4514-BA91-391792AF09D4}" type="presParOf" srcId="{2E94C869-0AB7-436D-A3B0-AE1FED6B1ABA}" destId="{747CA41B-8A31-41FA-AE75-DF50838EA934}" srcOrd="0" destOrd="0" presId="urn:microsoft.com/office/officeart/2005/8/layout/cycle6"/>
    <dgm:cxn modelId="{A3C3FB0D-8977-4369-B5AA-24F1D39E149F}" type="presParOf" srcId="{2E94C869-0AB7-436D-A3B0-AE1FED6B1ABA}" destId="{48F2D707-97DD-41F1-BDF6-3617A3EA8F8B}" srcOrd="1" destOrd="0" presId="urn:microsoft.com/office/officeart/2005/8/layout/cycle6"/>
    <dgm:cxn modelId="{E2616091-C16E-4901-BB6E-FAC152ED6718}" type="presParOf" srcId="{2E94C869-0AB7-436D-A3B0-AE1FED6B1ABA}" destId="{6161EE69-82AA-41BB-852B-3A6AFBB44A82}" srcOrd="2" destOrd="0" presId="urn:microsoft.com/office/officeart/2005/8/layout/cycle6"/>
    <dgm:cxn modelId="{90F96E48-3B32-47D8-804D-A91EBE0985F1}" type="presParOf" srcId="{2E94C869-0AB7-436D-A3B0-AE1FED6B1ABA}" destId="{7718441A-1DDC-4894-BE75-F39EBE124525}" srcOrd="3" destOrd="0" presId="urn:microsoft.com/office/officeart/2005/8/layout/cycle6"/>
    <dgm:cxn modelId="{6C62D21B-DD8A-4035-B90C-A26D7003528F}" type="presParOf" srcId="{2E94C869-0AB7-436D-A3B0-AE1FED6B1ABA}" destId="{4B8BFD5C-093C-4952-A7F3-BB8834239279}" srcOrd="4" destOrd="0" presId="urn:microsoft.com/office/officeart/2005/8/layout/cycle6"/>
    <dgm:cxn modelId="{07DDB94F-8854-4449-81A1-9A03FBD0D6DE}" type="presParOf" srcId="{2E94C869-0AB7-436D-A3B0-AE1FED6B1ABA}" destId="{8851AEE7-1D90-40E2-8EAA-F02C89846CB0}" srcOrd="5" destOrd="0" presId="urn:microsoft.com/office/officeart/2005/8/layout/cycle6"/>
    <dgm:cxn modelId="{B531CCF6-0210-4251-BFEB-1075DFA39A7E}" type="presParOf" srcId="{2E94C869-0AB7-436D-A3B0-AE1FED6B1ABA}" destId="{A4ED503E-7847-4EC0-B8A3-E39E0F435CDC}" srcOrd="6" destOrd="0" presId="urn:microsoft.com/office/officeart/2005/8/layout/cycle6"/>
    <dgm:cxn modelId="{D151532B-079D-4CD2-A6EE-415814582654}" type="presParOf" srcId="{2E94C869-0AB7-436D-A3B0-AE1FED6B1ABA}" destId="{3CA3999F-6ACD-47A6-851A-6387DCEF3F54}" srcOrd="7" destOrd="0" presId="urn:microsoft.com/office/officeart/2005/8/layout/cycle6"/>
    <dgm:cxn modelId="{E954EE0B-422F-4AE2-A6A2-61126E2273DB}" type="presParOf" srcId="{2E94C869-0AB7-436D-A3B0-AE1FED6B1ABA}" destId="{EECEC7A4-FA08-4A95-9ECD-517366A023A9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176F34-11F6-47D8-819D-FE112E901EC1}" type="doc">
      <dgm:prSet loTypeId="urn:microsoft.com/office/officeart/2005/8/layout/cycle2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64D2C9E-F95D-43F0-AD9B-4E0FBB7C2211}">
      <dgm:prSet phldrT="[Text]"/>
      <dgm:spPr/>
      <dgm:t>
        <a:bodyPr/>
        <a:lstStyle/>
        <a:p>
          <a:r>
            <a:rPr lang="en-US" dirty="0"/>
            <a:t>Model A</a:t>
          </a:r>
        </a:p>
      </dgm:t>
    </dgm:pt>
    <dgm:pt modelId="{E874AB47-F20A-4270-865E-B3102FA039B5}" type="parTrans" cxnId="{5359166E-6D3B-488F-8D2E-AE260A103E8B}">
      <dgm:prSet/>
      <dgm:spPr/>
      <dgm:t>
        <a:bodyPr/>
        <a:lstStyle/>
        <a:p>
          <a:endParaRPr lang="en-US"/>
        </a:p>
      </dgm:t>
    </dgm:pt>
    <dgm:pt modelId="{1CD766EA-91A6-4F6E-86D3-37EAB6102257}" type="sibTrans" cxnId="{5359166E-6D3B-488F-8D2E-AE260A103E8B}">
      <dgm:prSet/>
      <dgm:spPr/>
      <dgm:t>
        <a:bodyPr/>
        <a:lstStyle/>
        <a:p>
          <a:r>
            <a:rPr lang="en-US" dirty="0"/>
            <a:t>1</a:t>
          </a:r>
        </a:p>
      </dgm:t>
    </dgm:pt>
    <dgm:pt modelId="{A6B0AF28-4208-4688-A89B-22653EC0FD6E}">
      <dgm:prSet phldrT="[Text]"/>
      <dgm:spPr/>
      <dgm:t>
        <a:bodyPr/>
        <a:lstStyle/>
        <a:p>
          <a:r>
            <a:rPr lang="en-US" dirty="0"/>
            <a:t>Model B</a:t>
          </a:r>
        </a:p>
      </dgm:t>
    </dgm:pt>
    <dgm:pt modelId="{CB05E14D-0E16-4696-925B-9036B56DD8E0}" type="parTrans" cxnId="{87057EAD-2E8A-43C4-94D3-DA831679008F}">
      <dgm:prSet/>
      <dgm:spPr/>
      <dgm:t>
        <a:bodyPr/>
        <a:lstStyle/>
        <a:p>
          <a:endParaRPr lang="en-US"/>
        </a:p>
      </dgm:t>
    </dgm:pt>
    <dgm:pt modelId="{E4A244FB-B1DD-41A4-8A36-4562E61F0ECC}" type="sibTrans" cxnId="{87057EAD-2E8A-43C4-94D3-DA831679008F}">
      <dgm:prSet/>
      <dgm:spPr/>
      <dgm:t>
        <a:bodyPr/>
        <a:lstStyle/>
        <a:p>
          <a:r>
            <a:rPr lang="en-US" dirty="0"/>
            <a:t>2</a:t>
          </a:r>
        </a:p>
      </dgm:t>
    </dgm:pt>
    <dgm:pt modelId="{18982392-6199-4289-B86B-B22AC2073627}">
      <dgm:prSet phldrT="[Text]"/>
      <dgm:spPr/>
      <dgm:t>
        <a:bodyPr/>
        <a:lstStyle/>
        <a:p>
          <a:r>
            <a:rPr lang="en-US" dirty="0"/>
            <a:t>Model C</a:t>
          </a:r>
        </a:p>
      </dgm:t>
    </dgm:pt>
    <dgm:pt modelId="{9BF8AAED-F4A0-46EF-A74E-5EAC93D9300A}" type="parTrans" cxnId="{34811905-BC84-4633-BA0B-47C17C8052AB}">
      <dgm:prSet/>
      <dgm:spPr/>
      <dgm:t>
        <a:bodyPr/>
        <a:lstStyle/>
        <a:p>
          <a:endParaRPr lang="en-US"/>
        </a:p>
      </dgm:t>
    </dgm:pt>
    <dgm:pt modelId="{BC16E994-FF74-40E7-9918-53CB3617F7A3}" type="sibTrans" cxnId="{34811905-BC84-4633-BA0B-47C17C8052AB}">
      <dgm:prSet/>
      <dgm:spPr/>
      <dgm:t>
        <a:bodyPr/>
        <a:lstStyle/>
        <a:p>
          <a:r>
            <a:rPr lang="en-US" dirty="0"/>
            <a:t>4</a:t>
          </a:r>
        </a:p>
      </dgm:t>
    </dgm:pt>
    <dgm:pt modelId="{201D1C25-D4C9-4296-880B-1E1B7EFAA49B}" type="pres">
      <dgm:prSet presAssocID="{1D176F34-11F6-47D8-819D-FE112E901EC1}" presName="cycle" presStyleCnt="0">
        <dgm:presLayoutVars>
          <dgm:dir/>
          <dgm:resizeHandles val="exact"/>
        </dgm:presLayoutVars>
      </dgm:prSet>
      <dgm:spPr/>
    </dgm:pt>
    <dgm:pt modelId="{B25E3392-3498-41C2-821E-8BFCE7E28C90}" type="pres">
      <dgm:prSet presAssocID="{E64D2C9E-F95D-43F0-AD9B-4E0FBB7C2211}" presName="node" presStyleLbl="node1" presStyleIdx="0" presStyleCnt="3">
        <dgm:presLayoutVars>
          <dgm:bulletEnabled val="1"/>
        </dgm:presLayoutVars>
      </dgm:prSet>
      <dgm:spPr/>
    </dgm:pt>
    <dgm:pt modelId="{89783B2E-A0E1-4094-8B5C-D0DE58080FA2}" type="pres">
      <dgm:prSet presAssocID="{1CD766EA-91A6-4F6E-86D3-37EAB6102257}" presName="sibTrans" presStyleLbl="sibTrans2D1" presStyleIdx="0" presStyleCnt="3" custScaleY="212567"/>
      <dgm:spPr/>
    </dgm:pt>
    <dgm:pt modelId="{CA55097B-E71F-42F8-A6F4-20FC74AA9BAA}" type="pres">
      <dgm:prSet presAssocID="{1CD766EA-91A6-4F6E-86D3-37EAB6102257}" presName="connectorText" presStyleLbl="sibTrans2D1" presStyleIdx="0" presStyleCnt="3"/>
      <dgm:spPr/>
    </dgm:pt>
    <dgm:pt modelId="{339B0873-F987-4C92-919B-254E77DFC2B1}" type="pres">
      <dgm:prSet presAssocID="{A6B0AF28-4208-4688-A89B-22653EC0FD6E}" presName="node" presStyleLbl="node1" presStyleIdx="1" presStyleCnt="3">
        <dgm:presLayoutVars>
          <dgm:bulletEnabled val="1"/>
        </dgm:presLayoutVars>
      </dgm:prSet>
      <dgm:spPr/>
    </dgm:pt>
    <dgm:pt modelId="{CD0415AA-2C85-4A59-A4EE-9CA6F8AD0868}" type="pres">
      <dgm:prSet presAssocID="{E4A244FB-B1DD-41A4-8A36-4562E61F0ECC}" presName="sibTrans" presStyleLbl="sibTrans2D1" presStyleIdx="1" presStyleCnt="3"/>
      <dgm:spPr/>
    </dgm:pt>
    <dgm:pt modelId="{C227D028-06C2-42C3-A7DA-3A0918CF2545}" type="pres">
      <dgm:prSet presAssocID="{E4A244FB-B1DD-41A4-8A36-4562E61F0ECC}" presName="connectorText" presStyleLbl="sibTrans2D1" presStyleIdx="1" presStyleCnt="3"/>
      <dgm:spPr/>
    </dgm:pt>
    <dgm:pt modelId="{CEFCC3F6-0FCE-4754-A7BE-E543F7526903}" type="pres">
      <dgm:prSet presAssocID="{18982392-6199-4289-B86B-B22AC2073627}" presName="node" presStyleLbl="node1" presStyleIdx="2" presStyleCnt="3">
        <dgm:presLayoutVars>
          <dgm:bulletEnabled val="1"/>
        </dgm:presLayoutVars>
      </dgm:prSet>
      <dgm:spPr/>
    </dgm:pt>
    <dgm:pt modelId="{160E7A66-DC02-4848-AE3C-F4946AE52B29}" type="pres">
      <dgm:prSet presAssocID="{BC16E994-FF74-40E7-9918-53CB3617F7A3}" presName="sibTrans" presStyleLbl="sibTrans2D1" presStyleIdx="2" presStyleCnt="3" custScaleY="118732"/>
      <dgm:spPr/>
    </dgm:pt>
    <dgm:pt modelId="{2825C12A-306E-4CC7-800A-1FEDEE14EA50}" type="pres">
      <dgm:prSet presAssocID="{BC16E994-FF74-40E7-9918-53CB3617F7A3}" presName="connectorText" presStyleLbl="sibTrans2D1" presStyleIdx="2" presStyleCnt="3"/>
      <dgm:spPr/>
    </dgm:pt>
  </dgm:ptLst>
  <dgm:cxnLst>
    <dgm:cxn modelId="{34811905-BC84-4633-BA0B-47C17C8052AB}" srcId="{1D176F34-11F6-47D8-819D-FE112E901EC1}" destId="{18982392-6199-4289-B86B-B22AC2073627}" srcOrd="2" destOrd="0" parTransId="{9BF8AAED-F4A0-46EF-A74E-5EAC93D9300A}" sibTransId="{BC16E994-FF74-40E7-9918-53CB3617F7A3}"/>
    <dgm:cxn modelId="{2978181C-2626-4B47-BAE2-D670CA825BFB}" type="presOf" srcId="{1CD766EA-91A6-4F6E-86D3-37EAB6102257}" destId="{89783B2E-A0E1-4094-8B5C-D0DE58080FA2}" srcOrd="0" destOrd="0" presId="urn:microsoft.com/office/officeart/2005/8/layout/cycle2"/>
    <dgm:cxn modelId="{5B0CA229-2013-4206-A767-8098D68449DF}" type="presOf" srcId="{E64D2C9E-F95D-43F0-AD9B-4E0FBB7C2211}" destId="{B25E3392-3498-41C2-821E-8BFCE7E28C90}" srcOrd="0" destOrd="0" presId="urn:microsoft.com/office/officeart/2005/8/layout/cycle2"/>
    <dgm:cxn modelId="{7497DC29-077D-4B61-BF0E-577BACD774AA}" type="presOf" srcId="{E4A244FB-B1DD-41A4-8A36-4562E61F0ECC}" destId="{C227D028-06C2-42C3-A7DA-3A0918CF2545}" srcOrd="1" destOrd="0" presId="urn:microsoft.com/office/officeart/2005/8/layout/cycle2"/>
    <dgm:cxn modelId="{1421113C-9857-4D58-8F9E-E394F608AB69}" type="presOf" srcId="{BC16E994-FF74-40E7-9918-53CB3617F7A3}" destId="{160E7A66-DC02-4848-AE3C-F4946AE52B29}" srcOrd="0" destOrd="0" presId="urn:microsoft.com/office/officeart/2005/8/layout/cycle2"/>
    <dgm:cxn modelId="{5359166E-6D3B-488F-8D2E-AE260A103E8B}" srcId="{1D176F34-11F6-47D8-819D-FE112E901EC1}" destId="{E64D2C9E-F95D-43F0-AD9B-4E0FBB7C2211}" srcOrd="0" destOrd="0" parTransId="{E874AB47-F20A-4270-865E-B3102FA039B5}" sibTransId="{1CD766EA-91A6-4F6E-86D3-37EAB6102257}"/>
    <dgm:cxn modelId="{07B0416E-FBC5-4365-91FC-439B273EAB91}" type="presOf" srcId="{1CD766EA-91A6-4F6E-86D3-37EAB6102257}" destId="{CA55097B-E71F-42F8-A6F4-20FC74AA9BAA}" srcOrd="1" destOrd="0" presId="urn:microsoft.com/office/officeart/2005/8/layout/cycle2"/>
    <dgm:cxn modelId="{7EB88670-BD3E-4E1B-A660-8CE818914C52}" type="presOf" srcId="{A6B0AF28-4208-4688-A89B-22653EC0FD6E}" destId="{339B0873-F987-4C92-919B-254E77DFC2B1}" srcOrd="0" destOrd="0" presId="urn:microsoft.com/office/officeart/2005/8/layout/cycle2"/>
    <dgm:cxn modelId="{6E430875-21C9-4CF7-A9B3-B9DEF4CC7C43}" type="presOf" srcId="{BC16E994-FF74-40E7-9918-53CB3617F7A3}" destId="{2825C12A-306E-4CC7-800A-1FEDEE14EA50}" srcOrd="1" destOrd="0" presId="urn:microsoft.com/office/officeart/2005/8/layout/cycle2"/>
    <dgm:cxn modelId="{9E2DBB78-7FB5-40E9-AF48-13E0E37E3D53}" type="presOf" srcId="{E4A244FB-B1DD-41A4-8A36-4562E61F0ECC}" destId="{CD0415AA-2C85-4A59-A4EE-9CA6F8AD0868}" srcOrd="0" destOrd="0" presId="urn:microsoft.com/office/officeart/2005/8/layout/cycle2"/>
    <dgm:cxn modelId="{BBD012A8-7F41-4D2A-9BC6-C3349EAF62CE}" type="presOf" srcId="{1D176F34-11F6-47D8-819D-FE112E901EC1}" destId="{201D1C25-D4C9-4296-880B-1E1B7EFAA49B}" srcOrd="0" destOrd="0" presId="urn:microsoft.com/office/officeart/2005/8/layout/cycle2"/>
    <dgm:cxn modelId="{87057EAD-2E8A-43C4-94D3-DA831679008F}" srcId="{1D176F34-11F6-47D8-819D-FE112E901EC1}" destId="{A6B0AF28-4208-4688-A89B-22653EC0FD6E}" srcOrd="1" destOrd="0" parTransId="{CB05E14D-0E16-4696-925B-9036B56DD8E0}" sibTransId="{E4A244FB-B1DD-41A4-8A36-4562E61F0ECC}"/>
    <dgm:cxn modelId="{2AD7E5C9-025A-4455-B9BC-341876F743F9}" type="presOf" srcId="{18982392-6199-4289-B86B-B22AC2073627}" destId="{CEFCC3F6-0FCE-4754-A7BE-E543F7526903}" srcOrd="0" destOrd="0" presId="urn:microsoft.com/office/officeart/2005/8/layout/cycle2"/>
    <dgm:cxn modelId="{7A8C2DEB-19D8-48D7-B8C8-C31EB9CA7F77}" type="presParOf" srcId="{201D1C25-D4C9-4296-880B-1E1B7EFAA49B}" destId="{B25E3392-3498-41C2-821E-8BFCE7E28C90}" srcOrd="0" destOrd="0" presId="urn:microsoft.com/office/officeart/2005/8/layout/cycle2"/>
    <dgm:cxn modelId="{DC3DCD12-2D76-44B5-B66F-11D31EDE47C3}" type="presParOf" srcId="{201D1C25-D4C9-4296-880B-1E1B7EFAA49B}" destId="{89783B2E-A0E1-4094-8B5C-D0DE58080FA2}" srcOrd="1" destOrd="0" presId="urn:microsoft.com/office/officeart/2005/8/layout/cycle2"/>
    <dgm:cxn modelId="{4F9B92A9-9671-4189-8EF5-C747F45A52D8}" type="presParOf" srcId="{89783B2E-A0E1-4094-8B5C-D0DE58080FA2}" destId="{CA55097B-E71F-42F8-A6F4-20FC74AA9BAA}" srcOrd="0" destOrd="0" presId="urn:microsoft.com/office/officeart/2005/8/layout/cycle2"/>
    <dgm:cxn modelId="{BC1EFD5E-D398-46DD-9BC0-9D48252002B5}" type="presParOf" srcId="{201D1C25-D4C9-4296-880B-1E1B7EFAA49B}" destId="{339B0873-F987-4C92-919B-254E77DFC2B1}" srcOrd="2" destOrd="0" presId="urn:microsoft.com/office/officeart/2005/8/layout/cycle2"/>
    <dgm:cxn modelId="{CC46ECB4-45E4-410B-8E49-D0F545019D75}" type="presParOf" srcId="{201D1C25-D4C9-4296-880B-1E1B7EFAA49B}" destId="{CD0415AA-2C85-4A59-A4EE-9CA6F8AD0868}" srcOrd="3" destOrd="0" presId="urn:microsoft.com/office/officeart/2005/8/layout/cycle2"/>
    <dgm:cxn modelId="{DFA057C7-21A8-4121-ABC1-91F98373AC68}" type="presParOf" srcId="{CD0415AA-2C85-4A59-A4EE-9CA6F8AD0868}" destId="{C227D028-06C2-42C3-A7DA-3A0918CF2545}" srcOrd="0" destOrd="0" presId="urn:microsoft.com/office/officeart/2005/8/layout/cycle2"/>
    <dgm:cxn modelId="{271E5221-7A61-494E-9BA4-89AC128C3A71}" type="presParOf" srcId="{201D1C25-D4C9-4296-880B-1E1B7EFAA49B}" destId="{CEFCC3F6-0FCE-4754-A7BE-E543F7526903}" srcOrd="4" destOrd="0" presId="urn:microsoft.com/office/officeart/2005/8/layout/cycle2"/>
    <dgm:cxn modelId="{14525845-BD54-42DE-BD19-1F50AF3AEB02}" type="presParOf" srcId="{201D1C25-D4C9-4296-880B-1E1B7EFAA49B}" destId="{160E7A66-DC02-4848-AE3C-F4946AE52B29}" srcOrd="5" destOrd="0" presId="urn:microsoft.com/office/officeart/2005/8/layout/cycle2"/>
    <dgm:cxn modelId="{722E1957-F6B1-4772-8742-656F8AE13DBC}" type="presParOf" srcId="{160E7A66-DC02-4848-AE3C-F4946AE52B29}" destId="{2825C12A-306E-4CC7-800A-1FEDEE14EA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CA41B-8A31-41FA-AE75-DF50838EA934}">
      <dsp:nvSpPr>
        <dsp:cNvPr id="0" name=""/>
        <dsp:cNvSpPr/>
      </dsp:nvSpPr>
      <dsp:spPr>
        <a:xfrm>
          <a:off x="1199319" y="587"/>
          <a:ext cx="1385961" cy="90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Service</a:t>
          </a:r>
        </a:p>
      </dsp:txBody>
      <dsp:txXfrm>
        <a:off x="1243296" y="44564"/>
        <a:ext cx="1298007" cy="812921"/>
      </dsp:txXfrm>
    </dsp:sp>
    <dsp:sp modelId="{6161EE69-82AA-41BB-852B-3A6AFBB44A82}">
      <dsp:nvSpPr>
        <dsp:cNvPr id="0" name=""/>
        <dsp:cNvSpPr/>
      </dsp:nvSpPr>
      <dsp:spPr>
        <a:xfrm>
          <a:off x="689964" y="451025"/>
          <a:ext cx="2404671" cy="2404671"/>
        </a:xfrm>
        <a:custGeom>
          <a:avLst/>
          <a:gdLst/>
          <a:ahLst/>
          <a:cxnLst/>
          <a:rect l="0" t="0" r="0" b="0"/>
          <a:pathLst>
            <a:path>
              <a:moveTo>
                <a:pt x="1905401" y="226984"/>
              </a:moveTo>
              <a:arcTo wR="1202335" hR="1202335" stAng="18347120" swAng="364957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18441A-1DDC-4894-BE75-F39EBE124525}">
      <dsp:nvSpPr>
        <dsp:cNvPr id="0" name=""/>
        <dsp:cNvSpPr/>
      </dsp:nvSpPr>
      <dsp:spPr>
        <a:xfrm>
          <a:off x="2240572" y="1804091"/>
          <a:ext cx="1385961" cy="90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VE</a:t>
          </a:r>
        </a:p>
      </dsp:txBody>
      <dsp:txXfrm>
        <a:off x="2284549" y="1848068"/>
        <a:ext cx="1298007" cy="812921"/>
      </dsp:txXfrm>
    </dsp:sp>
    <dsp:sp modelId="{8851AEE7-1D90-40E2-8EAA-F02C89846CB0}">
      <dsp:nvSpPr>
        <dsp:cNvPr id="0" name=""/>
        <dsp:cNvSpPr/>
      </dsp:nvSpPr>
      <dsp:spPr>
        <a:xfrm>
          <a:off x="689964" y="451025"/>
          <a:ext cx="2404671" cy="2404671"/>
        </a:xfrm>
        <a:custGeom>
          <a:avLst/>
          <a:gdLst/>
          <a:ahLst/>
          <a:cxnLst/>
          <a:rect l="0" t="0" r="0" b="0"/>
          <a:pathLst>
            <a:path>
              <a:moveTo>
                <a:pt x="1774982" y="2259543"/>
              </a:moveTo>
              <a:arcTo wR="1202335" hR="1202335" stAng="3693443" swAng="3413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D503E-7847-4EC0-B8A3-E39E0F435CDC}">
      <dsp:nvSpPr>
        <dsp:cNvPr id="0" name=""/>
        <dsp:cNvSpPr/>
      </dsp:nvSpPr>
      <dsp:spPr>
        <a:xfrm>
          <a:off x="158065" y="1804091"/>
          <a:ext cx="1385961" cy="90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PE</a:t>
          </a:r>
        </a:p>
      </dsp:txBody>
      <dsp:txXfrm>
        <a:off x="202042" y="1848068"/>
        <a:ext cx="1298007" cy="812921"/>
      </dsp:txXfrm>
    </dsp:sp>
    <dsp:sp modelId="{EECEC7A4-FA08-4A95-9ECD-517366A023A9}">
      <dsp:nvSpPr>
        <dsp:cNvPr id="0" name=""/>
        <dsp:cNvSpPr/>
      </dsp:nvSpPr>
      <dsp:spPr>
        <a:xfrm>
          <a:off x="689964" y="451025"/>
          <a:ext cx="2404671" cy="2404671"/>
        </a:xfrm>
        <a:custGeom>
          <a:avLst/>
          <a:gdLst/>
          <a:ahLst/>
          <a:cxnLst/>
          <a:rect l="0" t="0" r="0" b="0"/>
          <a:pathLst>
            <a:path>
              <a:moveTo>
                <a:pt x="7996" y="1340769"/>
              </a:moveTo>
              <a:arcTo wR="1202335" hR="1202335" stAng="10403306" swAng="364957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5E3392-3498-41C2-821E-8BFCE7E28C90}">
      <dsp:nvSpPr>
        <dsp:cNvPr id="0" name=""/>
        <dsp:cNvSpPr/>
      </dsp:nvSpPr>
      <dsp:spPr>
        <a:xfrm>
          <a:off x="1367176" y="401"/>
          <a:ext cx="957113" cy="9571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A</a:t>
          </a:r>
        </a:p>
      </dsp:txBody>
      <dsp:txXfrm>
        <a:off x="1507342" y="140567"/>
        <a:ext cx="676781" cy="676781"/>
      </dsp:txXfrm>
    </dsp:sp>
    <dsp:sp modelId="{89783B2E-A0E1-4094-8B5C-D0DE58080FA2}">
      <dsp:nvSpPr>
        <dsp:cNvPr id="0" name=""/>
        <dsp:cNvSpPr/>
      </dsp:nvSpPr>
      <dsp:spPr>
        <a:xfrm rot="3600000">
          <a:off x="2074242" y="751125"/>
          <a:ext cx="253689" cy="6866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</a:t>
          </a:r>
        </a:p>
      </dsp:txBody>
      <dsp:txXfrm>
        <a:off x="2093269" y="855499"/>
        <a:ext cx="177582" cy="411988"/>
      </dsp:txXfrm>
    </dsp:sp>
    <dsp:sp modelId="{339B0873-F987-4C92-919B-254E77DFC2B1}">
      <dsp:nvSpPr>
        <dsp:cNvPr id="0" name=""/>
        <dsp:cNvSpPr/>
      </dsp:nvSpPr>
      <dsp:spPr>
        <a:xfrm>
          <a:off x="2085063" y="1243818"/>
          <a:ext cx="957113" cy="9571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B</a:t>
          </a:r>
        </a:p>
      </dsp:txBody>
      <dsp:txXfrm>
        <a:off x="2225229" y="1383984"/>
        <a:ext cx="676781" cy="676781"/>
      </dsp:txXfrm>
    </dsp:sp>
    <dsp:sp modelId="{CD0415AA-2C85-4A59-A4EE-9CA6F8AD0868}">
      <dsp:nvSpPr>
        <dsp:cNvPr id="0" name=""/>
        <dsp:cNvSpPr/>
      </dsp:nvSpPr>
      <dsp:spPr>
        <a:xfrm rot="10800000">
          <a:off x="1726068" y="1560861"/>
          <a:ext cx="253689" cy="323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</a:t>
          </a:r>
        </a:p>
      </dsp:txBody>
      <dsp:txXfrm rot="10800000">
        <a:off x="1802175" y="1625466"/>
        <a:ext cx="177582" cy="193815"/>
      </dsp:txXfrm>
    </dsp:sp>
    <dsp:sp modelId="{CEFCC3F6-0FCE-4754-A7BE-E543F7526903}">
      <dsp:nvSpPr>
        <dsp:cNvPr id="0" name=""/>
        <dsp:cNvSpPr/>
      </dsp:nvSpPr>
      <dsp:spPr>
        <a:xfrm>
          <a:off x="649289" y="1243818"/>
          <a:ext cx="957113" cy="9571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C</a:t>
          </a:r>
        </a:p>
      </dsp:txBody>
      <dsp:txXfrm>
        <a:off x="789455" y="1383984"/>
        <a:ext cx="676781" cy="676781"/>
      </dsp:txXfrm>
    </dsp:sp>
    <dsp:sp modelId="{160E7A66-DC02-4848-AE3C-F4946AE52B29}">
      <dsp:nvSpPr>
        <dsp:cNvPr id="0" name=""/>
        <dsp:cNvSpPr/>
      </dsp:nvSpPr>
      <dsp:spPr>
        <a:xfrm rot="18000000">
          <a:off x="1356355" y="915116"/>
          <a:ext cx="253689" cy="383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</a:t>
          </a:r>
        </a:p>
      </dsp:txBody>
      <dsp:txXfrm>
        <a:off x="1375382" y="1024778"/>
        <a:ext cx="177582" cy="230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8B88C-5B6F-42C0-86B8-6371B23255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E50B6-C83E-431E-9405-BA281162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5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DD65-9741-405C-BE2C-C8158CF46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57C60-D370-47D4-B1C5-47788621F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6D3CA-6625-4DE6-889E-3EF59A64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44579-3C3E-4A15-A490-F4F7FD69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106F-FBD8-4FFA-BE8E-303B319B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8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079C-CCE3-436F-B904-6EAD94E5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9F4A9-F31F-41BA-9C6B-A07097BF0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6BA8B-3407-418F-B620-FD6437C2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A8992-BC75-49EE-AEFF-969FDA6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EB89-9E38-42E5-8E6A-4E4002BB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16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03503-1214-40FC-9C60-93994D1BB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11919-4784-467D-A6C6-8E6BE32A5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6788-15A0-4D2D-9F73-C9814B50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163A4-2AB2-4546-842F-BAA954C2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61633-0793-4AC9-B03E-EFA0388A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4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B0E1-3D04-41B8-96CB-81C6C874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BAE8-CABF-4B47-9B96-E9272009E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68399-CF92-493B-853A-CA7C5578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06A25-E98E-4276-B755-7897B897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7C241-7576-469B-9620-A6E39F42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2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AD57-F552-47A7-BD18-47649F81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40550-06F1-447B-A2F5-CBAD5DAFE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CE32-2E1C-4414-8749-C5C06F97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1EFA3-4BCE-45B6-85FA-B8067CF6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5EA4C-C8C3-4ECB-839A-C6523DC7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6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BE2F-D6F5-4A2E-AE13-0F0F3D73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140A-7D78-4DB0-BF18-A8AE70EB0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988F2-3178-4DB6-AAC1-7ED0DB35C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28300-DD75-47D0-80CD-37FC32DD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833C0-2C4A-447B-AC0D-2DCD9FEA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2C9F1-3B09-46CD-8AD2-1F16EFFF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D4A0-4B82-4096-A5EF-19B80265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0685D-A4DE-4382-B607-D1528FB45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A9B93-02E2-473D-9AA5-AA510CCD5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03C7A-A25C-459B-8840-F518F1B16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19041-C77F-4F17-9A56-444212C9C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09BF2-7ACF-404A-B95C-909018A9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F0D619-8FF3-4197-945D-0837DA69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0E7851-8242-4106-9929-4434DEED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6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03316-AC64-4F42-ADBB-2DFEAD54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0978A-3FA4-4BC4-8CC0-AE58CDA2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509D6-2E43-416A-9F7B-FFE17A9C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F3E2F-8057-491D-A0F5-B88F6C93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1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F4D0C-3190-48BB-A988-6AA3ECA1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529E4-349B-4C74-8522-14F1AECA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7FB3B-B492-4609-9AD1-E5EB29D1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3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1D08-3866-4568-BF48-196A5EB4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3D7B-30D8-44D4-AF02-DA0B40B99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50D00-2299-4181-B487-EC47E077C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7BF23-60B8-480C-BBA2-3A8E166E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5ECF1-C8EB-44A9-B185-1631770D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84B43-E762-49EA-90F7-7C3EBE6A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9DC5-DA2B-42A4-B1E5-ECF5B132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7F8EC-5D1D-4C8B-A886-D8847C4E3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60DD1-D32E-442F-8624-88AD6B0B5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A9FC5-06E9-48D6-B9AA-847BB9AF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F27F3-B430-4849-9ECF-819E47F7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4D313-8E47-42A7-8FF6-E4F746EF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F25F0-3CA9-4F8E-89B4-B0D78BD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A5F46-599E-45E4-A7C8-C2AA25C47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410DE-0C53-4C85-83B9-4367C88C9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1/19/2022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FC3D3-1D2D-467B-A020-4165EAC22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9B01-98A4-4100-9137-08AF84087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709CE-50CA-454D-9BD5-52795D76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4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sv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3393-021-00024-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IFACOL.2016.12.126" TargetMode="External"/><Relationship Id="rId2" Type="http://schemas.openxmlformats.org/officeDocument/2006/relationships/hyperlink" Target="https://doi.org/10.1016/J.PROCBIO.2019.11.02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068-020-01829-2" TargetMode="External"/><Relationship Id="rId2" Type="http://schemas.openxmlformats.org/officeDocument/2006/relationships/hyperlink" Target="https://doi.org/10.1002/BIT.2627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2/BIT.28001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EDOCW.2018.0002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3-030-23703-5_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4/ECP1106310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B978-0-444-63428-3.50136-3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IECON.2019.8927397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03/CET218700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ROMFG.2020.01.265" TargetMode="External"/><Relationship Id="rId2" Type="http://schemas.openxmlformats.org/officeDocument/2006/relationships/hyperlink" Target="https://doi.org/10.1109/IECON.2019.8927397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maspecworks.org/what-is-oma-specworks/iot/lightweight-m2m-lwm2m/" TargetMode="External"/><Relationship Id="rId2" Type="http://schemas.openxmlformats.org/officeDocument/2006/relationships/hyperlink" Target="https://doi.org/10.1145/3417990.342144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SYSCON.2016.7490534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igbee2mqtt.io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02/25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</a:t>
            </a:r>
          </a:p>
          <a:p>
            <a:endParaRPr lang="en-US" dirty="0"/>
          </a:p>
          <a:p>
            <a:pPr marL="285750" marR="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deas for graduation project, and expectations</a:t>
            </a: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marR="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Background on the DT research </a:t>
            </a: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03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AB49-CFED-4D88-B188-720B95B3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134C-E9FF-49E2-9A8E-21A290E1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co-simulation environment to develop a multimedia network model.</a:t>
            </a:r>
          </a:p>
          <a:p>
            <a:r>
              <a:rPr lang="en-US" dirty="0"/>
              <a:t>Address to known challenges</a:t>
            </a:r>
          </a:p>
          <a:p>
            <a:r>
              <a:rPr lang="en-US" dirty="0"/>
              <a:t>Investigate additional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shortcomings</a:t>
            </a:r>
            <a:r>
              <a:rPr lang="en-US" dirty="0"/>
              <a:t> and/or advantages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08F38-6C20-4A96-AF92-0E026DA1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128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AC17-7C2A-46EF-AF68-CCB4418E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revisit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0D35D-9D19-4856-8F20-E226D268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100</a:t>
            </a:fld>
            <a:endParaRPr lang="en-US"/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7CB56B6A-F88E-43C8-AD41-3471A5FE3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539" y="1887375"/>
            <a:ext cx="6388922" cy="30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65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9B49-23C1-4CD4-BFDD-930EEA7B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65D2-8D45-4BFF-9BC6-ED3CC1FBD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Flask: REST lib in Python</a:t>
            </a:r>
          </a:p>
          <a:p>
            <a:r>
              <a:rPr lang="en-US" dirty="0" err="1"/>
              <a:t>SQLAlchemy</a:t>
            </a:r>
            <a:r>
              <a:rPr lang="en-US" dirty="0"/>
              <a:t>: DB lib in Python</a:t>
            </a:r>
          </a:p>
          <a:p>
            <a:r>
              <a:rPr lang="en-US" dirty="0"/>
              <a:t>merge()</a:t>
            </a:r>
          </a:p>
          <a:p>
            <a:r>
              <a:rPr lang="en-US" dirty="0"/>
              <a:t>split()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Helps communications between entities (VE-PE, VE-DATA…</a:t>
            </a:r>
            <a:r>
              <a:rPr lang="en-US" dirty="0" err="1"/>
              <a:t>etc</a:t>
            </a:r>
            <a:r>
              <a:rPr lang="en-US" dirty="0"/>
              <a:t>), and within the framework (across pipeline stages)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D027-D1DC-4FD5-BFBE-1D75B59E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101</a:t>
            </a:fld>
            <a:endParaRPr lang="en-US"/>
          </a:p>
        </p:txBody>
      </p:sp>
      <p:pic>
        <p:nvPicPr>
          <p:cNvPr id="1028" name="Picture 4" descr="Flask SVG Vector Logos - Vector Logo Zone">
            <a:extLst>
              <a:ext uri="{FF2B5EF4-FFF2-40B4-BE49-F238E27FC236}">
                <a16:creationId xmlns:a16="http://schemas.microsoft.com/office/drawing/2014/main" id="{D439F384-4AF6-4781-924E-01C577C9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402291"/>
            <a:ext cx="1553633" cy="77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QLAlchemy Tutorial with Python by Vinay Kudari">
            <a:extLst>
              <a:ext uri="{FF2B5EF4-FFF2-40B4-BE49-F238E27FC236}">
                <a16:creationId xmlns:a16="http://schemas.microsoft.com/office/drawing/2014/main" id="{9B2A415F-0063-4882-80ED-199786D0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617" y="2179108"/>
            <a:ext cx="18415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verge Icons - SVG and PNG Diverge Icons | Noun Project">
            <a:extLst>
              <a:ext uri="{FF2B5EF4-FFF2-40B4-BE49-F238E27FC236}">
                <a16:creationId xmlns:a16="http://schemas.microsoft.com/office/drawing/2014/main" id="{9A3D2FFC-45DC-41EB-8F6F-0CA7E836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37" y="3000641"/>
            <a:ext cx="641351" cy="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bine Merge Arrow icon PNG and SVG Vector Free Download">
            <a:extLst>
              <a:ext uri="{FF2B5EF4-FFF2-40B4-BE49-F238E27FC236}">
                <a16:creationId xmlns:a16="http://schemas.microsoft.com/office/drawing/2014/main" id="{51612461-EDA0-4D96-A6A4-54DEDB291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12" y="2641196"/>
            <a:ext cx="438629" cy="31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397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4605-1B79-4177-B348-4FD2C5C0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4D640-8153-4657-8459-9801ABDF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102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D97541C-9361-497D-A804-2C4744441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0178" y="1240759"/>
            <a:ext cx="4451021" cy="4936204"/>
          </a:xfrm>
        </p:spPr>
      </p:pic>
    </p:spTree>
    <p:extLst>
      <p:ext uri="{BB962C8B-B14F-4D97-AF65-F5344CB8AC3E}">
        <p14:creationId xmlns:p14="http://schemas.microsoft.com/office/powerpoint/2010/main" val="5248697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883F3-4159-4D0D-B49A-DF1B7B91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M2M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E39A0-C3C5-4222-9C7D-A06EAA50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939460-6707-493E-AEAA-EE72E0930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53" y="1234281"/>
            <a:ext cx="3414713" cy="5122070"/>
          </a:xfrm>
        </p:spPr>
      </p:pic>
    </p:spTree>
    <p:extLst>
      <p:ext uri="{BB962C8B-B14F-4D97-AF65-F5344CB8AC3E}">
        <p14:creationId xmlns:p14="http://schemas.microsoft.com/office/powerpoint/2010/main" val="29346429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07/07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S1 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19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4626-3BD9-465C-8453-F4097815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9604F-93C5-4723-BBC9-265E45AC8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r>
              <a:rPr lang="en-US" dirty="0"/>
              <a:t>Need database</a:t>
            </a:r>
          </a:p>
          <a:p>
            <a:r>
              <a:rPr lang="en-US" dirty="0"/>
              <a:t>Compartmentalization of parameters and inputs/outputs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Kafka</a:t>
            </a:r>
          </a:p>
          <a:p>
            <a:pPr lvl="1"/>
            <a:r>
              <a:rPr lang="en-US" dirty="0"/>
              <a:t>Event streaming</a:t>
            </a:r>
          </a:p>
          <a:p>
            <a:pPr lvl="1"/>
            <a:r>
              <a:rPr lang="en-US" dirty="0"/>
              <a:t>Decouple services</a:t>
            </a:r>
          </a:p>
          <a:p>
            <a:pPr lvl="1"/>
            <a:r>
              <a:rPr lang="en-US" dirty="0"/>
              <a:t>Scalable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B8F9A-4EA3-40CD-88B6-DD4ECD05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105</a:t>
            </a:fld>
            <a:endParaRPr lang="en-US"/>
          </a:p>
        </p:txBody>
      </p:sp>
      <p:pic>
        <p:nvPicPr>
          <p:cNvPr id="2054" name="Picture 6" descr="ksqlDB: The database purpose-built for stream processing applications.">
            <a:extLst>
              <a:ext uri="{FF2B5EF4-FFF2-40B4-BE49-F238E27FC236}">
                <a16:creationId xmlns:a16="http://schemas.microsoft.com/office/drawing/2014/main" id="{EC7D6E2F-C21E-4900-9F29-E31E1E65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902" y="3683001"/>
            <a:ext cx="4955865" cy="217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768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0657-3049-4B68-A7D2-7F57A124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8715-A9E6-4503-B1CE-45C9629196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Traditional pattern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E7ABB5-D84A-4B43-B97A-5BBD7582C1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D4E59-6557-4A1A-9CE7-0438A61F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08967-8C86-4BE5-932D-34A7C0D0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2515394"/>
            <a:ext cx="3150527" cy="29717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3236ECD-1557-48B8-9116-4FF10AC2A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9150" y="2580186"/>
            <a:ext cx="3345523" cy="28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211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AE0E-DE50-4306-9E36-956C7241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3E0F02-655B-492B-B5ED-7E3CA6C92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09282"/>
            <a:ext cx="7886700" cy="41840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31A9-A485-4535-A7A5-8483D1A0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5C19-E765-4689-9A94-29093B84C7B6}"/>
              </a:ext>
            </a:extLst>
          </p:cNvPr>
          <p:cNvSpPr txBox="1"/>
          <p:nvPr/>
        </p:nvSpPr>
        <p:spPr>
          <a:xfrm>
            <a:off x="2844799" y="363196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Inkbird</a:t>
            </a:r>
            <a:r>
              <a:rPr lang="en-US" dirty="0">
                <a:solidFill>
                  <a:srgbClr val="FF0000"/>
                </a:solidFill>
              </a:rPr>
              <a:t>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56434-9F63-4190-8BBB-10AE796549A5}"/>
              </a:ext>
            </a:extLst>
          </p:cNvPr>
          <p:cNvSpPr txBox="1"/>
          <p:nvPr/>
        </p:nvSpPr>
        <p:spPr>
          <a:xfrm>
            <a:off x="5300131" y="3244334"/>
            <a:ext cx="23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Model/Kafka consumer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C0B4F-F4E7-4B3F-ACAF-8CB0C0E1B845}"/>
              </a:ext>
            </a:extLst>
          </p:cNvPr>
          <p:cNvSpPr txBox="1"/>
          <p:nvPr/>
        </p:nvSpPr>
        <p:spPr>
          <a:xfrm>
            <a:off x="5952064" y="5090552"/>
            <a:ext cx="268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Webhook/Kafka producer</a:t>
            </a:r>
          </a:p>
        </p:txBody>
      </p:sp>
    </p:spTree>
    <p:extLst>
      <p:ext uri="{BB962C8B-B14F-4D97-AF65-F5344CB8AC3E}">
        <p14:creationId xmlns:p14="http://schemas.microsoft.com/office/powerpoint/2010/main" val="3137184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07/21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Loek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8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23AA-CD37-4AC9-AD73-6F8EAF0C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1299-C51E-4387-B582-3D3AA436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Report writing</a:t>
            </a:r>
          </a:p>
          <a:p>
            <a:pPr lvl="2"/>
            <a:r>
              <a:rPr lang="en-US" dirty="0"/>
              <a:t>Describe in the system engineering style</a:t>
            </a:r>
          </a:p>
          <a:p>
            <a:pPr lvl="1"/>
            <a:r>
              <a:rPr lang="en-US" dirty="0"/>
              <a:t>Implementation</a:t>
            </a:r>
          </a:p>
          <a:p>
            <a:pPr lvl="2"/>
            <a:r>
              <a:rPr lang="en-US" dirty="0"/>
              <a:t>Sensors and Actuators are OK</a:t>
            </a:r>
          </a:p>
          <a:p>
            <a:pPr lvl="2"/>
            <a:r>
              <a:rPr lang="en-US" dirty="0"/>
              <a:t>Kafka as message queuing system</a:t>
            </a:r>
          </a:p>
          <a:p>
            <a:pPr lvl="2"/>
            <a:r>
              <a:rPr lang="en-US" dirty="0"/>
              <a:t>Ptolemy wrapper </a:t>
            </a:r>
          </a:p>
          <a:p>
            <a:pPr lvl="2"/>
            <a:r>
              <a:rPr lang="en-US" dirty="0"/>
              <a:t>Current issue</a:t>
            </a:r>
          </a:p>
          <a:p>
            <a:pPr lvl="1"/>
            <a:r>
              <a:rPr lang="en-US" dirty="0"/>
              <a:t>Admins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889A6-68E2-4C88-A06B-540187A5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1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03/08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David, </a:t>
            </a:r>
            <a:r>
              <a:rPr lang="en-US" dirty="0" err="1"/>
              <a:t>Loek</a:t>
            </a:r>
            <a:endParaRPr lang="en-US" dirty="0"/>
          </a:p>
          <a:p>
            <a:endParaRPr lang="en-US" dirty="0"/>
          </a:p>
          <a:p>
            <a:pPr marL="285750" marR="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Discuss research topics</a:t>
            </a: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709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D389-433B-4892-A98F-022CCD5E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Microbrewery DT in 5D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36E9A-FA08-49F0-A455-8B494CFA4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989" y="1690689"/>
            <a:ext cx="6876021" cy="45998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75E2-B294-41AB-9AD5-09C00913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217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3543-6C98-458A-8294-8F257E76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FC29B9-5370-4445-8040-8C22AB9D8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768" y="1825625"/>
            <a:ext cx="754446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9CEA8-1239-4D80-A65E-E36764EF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13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5DB7-8872-4DF7-A0D7-096F72D5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use cases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C5F9E3-BBFA-4DEE-B48E-1A4AD688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264014"/>
            <a:ext cx="7886700" cy="34745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FA409-1966-4827-94C7-7A6DD655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112</a:t>
            </a:fld>
            <a:endParaRPr lang="en-US"/>
          </a:p>
        </p:txBody>
      </p:sp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F58C0CC1-93A4-4DFF-8438-FDE8BB26D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117" y="2948516"/>
            <a:ext cx="64135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788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4C2E-ED69-42FF-A2B3-7573DD9B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use cases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EA24F2-E0AA-4EB8-8BD0-AB5BEA15D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164728"/>
            <a:ext cx="7886700" cy="36731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390FD-FC3A-47C2-BED3-E705855B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113</a:t>
            </a:fld>
            <a:endParaRPr lang="en-US"/>
          </a:p>
        </p:txBody>
      </p:sp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6E951436-B0EE-49FC-958F-EDE3D17E7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184" y="2448983"/>
            <a:ext cx="64135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388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0657-3049-4B68-A7D2-7F57A124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with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8715-A9E6-4503-B1CE-45C9629196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Traditional pattern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E7ABB5-D84A-4B43-B97A-5BBD7582C1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D4E59-6557-4A1A-9CE7-0438A61F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08967-8C86-4BE5-932D-34A7C0D0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2515394"/>
            <a:ext cx="3150527" cy="29717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3236ECD-1557-48B8-9116-4FF10AC2A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9150" y="2580186"/>
            <a:ext cx="3345523" cy="28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403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39EE-9D50-4F2C-A697-71BDC8CA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with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55434-D9F7-41D4-AD04-BC81A73A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115</a:t>
            </a:fld>
            <a:endParaRPr lang="en-US"/>
          </a:p>
        </p:txBody>
      </p:sp>
      <p:pic>
        <p:nvPicPr>
          <p:cNvPr id="5" name="Picture 6" descr="ksqlDB: The database purpose-built for stream processing applications.">
            <a:extLst>
              <a:ext uri="{FF2B5EF4-FFF2-40B4-BE49-F238E27FC236}">
                <a16:creationId xmlns:a16="http://schemas.microsoft.com/office/drawing/2014/main" id="{1D6EB894-0A47-4300-ACCA-7A6621D5C6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70163"/>
            <a:ext cx="7886700" cy="34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496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4D5D-10D8-46CB-AAF5-856D5D6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issue</a:t>
            </a:r>
          </a:p>
        </p:txBody>
      </p:sp>
      <p:pic>
        <p:nvPicPr>
          <p:cNvPr id="137" name="Content Placeholder 136">
            <a:extLst>
              <a:ext uri="{FF2B5EF4-FFF2-40B4-BE49-F238E27FC236}">
                <a16:creationId xmlns:a16="http://schemas.microsoft.com/office/drawing/2014/main" id="{A0F2EF9F-9A73-4213-A7D0-F9FC8EE14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8"/>
          <a:stretch/>
        </p:blipFill>
        <p:spPr>
          <a:xfrm>
            <a:off x="430288" y="1690689"/>
            <a:ext cx="8442779" cy="38100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4F5F7-3029-4EEC-B7C1-2447728A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037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F956FE-3C9B-425D-8A6A-A6A2AB8FC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1725" y="2243667"/>
            <a:ext cx="1445329" cy="24786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2949B-9DA7-4CFE-99A5-1AE4AD17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Ptolemy wrapper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40E93-CC96-4293-AE56-C70CBDEB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53C2D4-B1C5-40C5-96DA-37330C5B7BE5}"/>
              </a:ext>
            </a:extLst>
          </p:cNvPr>
          <p:cNvSpPr/>
          <p:nvPr/>
        </p:nvSpPr>
        <p:spPr>
          <a:xfrm>
            <a:off x="1432898" y="1631093"/>
            <a:ext cx="2544313" cy="1494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Env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4C3343-A5E9-483F-813F-6A7114B5B946}"/>
              </a:ext>
            </a:extLst>
          </p:cNvPr>
          <p:cNvSpPr/>
          <p:nvPr/>
        </p:nvSpPr>
        <p:spPr>
          <a:xfrm>
            <a:off x="1974949" y="2127157"/>
            <a:ext cx="1456267" cy="812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C73FDD-41AC-4E7E-BCDE-B461B741FC3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77211" y="2378526"/>
            <a:ext cx="3509439" cy="322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B2B8121-75D6-4B4E-AC68-F09DBE59B612}"/>
              </a:ext>
            </a:extLst>
          </p:cNvPr>
          <p:cNvSpPr/>
          <p:nvPr/>
        </p:nvSpPr>
        <p:spPr>
          <a:xfrm>
            <a:off x="1452086" y="3360717"/>
            <a:ext cx="2501992" cy="1325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Env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DDCBD5-142E-4D1F-BA6F-A6A09148CD66}"/>
              </a:ext>
            </a:extLst>
          </p:cNvPr>
          <p:cNvSpPr/>
          <p:nvPr/>
        </p:nvSpPr>
        <p:spPr>
          <a:xfrm>
            <a:off x="1974948" y="3828232"/>
            <a:ext cx="1456267" cy="6153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815F07-9069-4EF9-8D98-9A56B2A308E0}"/>
              </a:ext>
            </a:extLst>
          </p:cNvPr>
          <p:cNvSpPr/>
          <p:nvPr/>
        </p:nvSpPr>
        <p:spPr>
          <a:xfrm>
            <a:off x="4794308" y="3597380"/>
            <a:ext cx="1386314" cy="6717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socket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B48079-6EDC-4358-BD05-34DB47986927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3954078" y="3933253"/>
            <a:ext cx="840230" cy="90246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397C80-80ED-4564-8738-9133F4EE8E2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180622" y="3443163"/>
            <a:ext cx="1306028" cy="490090"/>
          </a:xfrm>
          <a:prstGeom prst="lin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B6FD937-99BB-44CF-AD06-D068E85FAAEC}"/>
              </a:ext>
            </a:extLst>
          </p:cNvPr>
          <p:cNvSpPr/>
          <p:nvPr/>
        </p:nvSpPr>
        <p:spPr>
          <a:xfrm>
            <a:off x="1432898" y="4927019"/>
            <a:ext cx="2501992" cy="1325563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Env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67BE8F-17C6-47B4-9787-686CE2DEEE61}"/>
              </a:ext>
            </a:extLst>
          </p:cNvPr>
          <p:cNvSpPr/>
          <p:nvPr/>
        </p:nvSpPr>
        <p:spPr>
          <a:xfrm>
            <a:off x="1974949" y="5347779"/>
            <a:ext cx="1456267" cy="615357"/>
          </a:xfrm>
          <a:prstGeom prst="ellipse">
            <a:avLst/>
          </a:prstGeom>
          <a:ln w="38100"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DD1C3E-7967-40CA-BC90-AABFD434AF2D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3934890" y="5573890"/>
            <a:ext cx="624505" cy="159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BCBB007-66B4-45ED-9A8D-10AD1FF8FCEA}"/>
              </a:ext>
            </a:extLst>
          </p:cNvPr>
          <p:cNvSpPr/>
          <p:nvPr/>
        </p:nvSpPr>
        <p:spPr>
          <a:xfrm>
            <a:off x="4559395" y="5253928"/>
            <a:ext cx="1386314" cy="6717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FMI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exporter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5E07F4E-AE3F-484A-957A-D816853E1AA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945709" y="4335122"/>
            <a:ext cx="1540941" cy="1254679"/>
          </a:xfrm>
          <a:prstGeom prst="lin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41E0688-0781-454E-8C61-3D6741CB0F4A}"/>
              </a:ext>
            </a:extLst>
          </p:cNvPr>
          <p:cNvSpPr txBox="1"/>
          <p:nvPr/>
        </p:nvSpPr>
        <p:spPr>
          <a:xfrm>
            <a:off x="7016750" y="16310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Ptolemy Env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5917DA-CFA4-4231-B08B-CC62059496AD}"/>
              </a:ext>
            </a:extLst>
          </p:cNvPr>
          <p:cNvSpPr txBox="1"/>
          <p:nvPr/>
        </p:nvSpPr>
        <p:spPr>
          <a:xfrm>
            <a:off x="253341" y="1588760"/>
            <a:ext cx="10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Depend on hosts</a:t>
            </a:r>
          </a:p>
        </p:txBody>
      </p:sp>
      <p:sp>
        <p:nvSpPr>
          <p:cNvPr id="65" name="Arrow: Up-Down 64">
            <a:extLst>
              <a:ext uri="{FF2B5EF4-FFF2-40B4-BE49-F238E27FC236}">
                <a16:creationId xmlns:a16="http://schemas.microsoft.com/office/drawing/2014/main" id="{01C5405C-8398-4691-B06F-80412C8802AD}"/>
              </a:ext>
            </a:extLst>
          </p:cNvPr>
          <p:cNvSpPr/>
          <p:nvPr/>
        </p:nvSpPr>
        <p:spPr>
          <a:xfrm>
            <a:off x="482600" y="2243667"/>
            <a:ext cx="404303" cy="3719469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B1F181-CC46-4E8D-AABC-AACB879DF67B}"/>
              </a:ext>
            </a:extLst>
          </p:cNvPr>
          <p:cNvSpPr txBox="1"/>
          <p:nvPr/>
        </p:nvSpPr>
        <p:spPr>
          <a:xfrm>
            <a:off x="160866" y="6063963"/>
            <a:ext cx="1609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Depend on middleware</a:t>
            </a:r>
          </a:p>
        </p:txBody>
      </p:sp>
    </p:spTree>
    <p:extLst>
      <p:ext uri="{BB962C8B-B14F-4D97-AF65-F5344CB8AC3E}">
        <p14:creationId xmlns:p14="http://schemas.microsoft.com/office/powerpoint/2010/main" val="20678698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08/11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Loek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125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169F-7754-4CB2-9615-7E97DECA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60732-0DFD-40C8-95B0-5D06CE01E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Progress overview</a:t>
            </a:r>
          </a:p>
          <a:p>
            <a:r>
              <a:rPr lang="en-US" dirty="0" err="1"/>
              <a:t>TwinOps</a:t>
            </a:r>
            <a:r>
              <a:rPr lang="en-US" dirty="0"/>
              <a:t> snapshot</a:t>
            </a:r>
          </a:p>
          <a:p>
            <a:r>
              <a:rPr lang="en-US" dirty="0" err="1"/>
              <a:t>ThingsBoard</a:t>
            </a:r>
            <a:r>
              <a:rPr lang="en-US" dirty="0"/>
              <a:t> (M2M) snapshot</a:t>
            </a:r>
          </a:p>
          <a:p>
            <a:r>
              <a:rPr lang="en-US" dirty="0"/>
              <a:t>Ptolemy II errors &amp; (proposed)solutions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BC3B0-60B2-42D6-9066-4787B792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D7E3-F787-4925-8475-A8D29663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C5BF-8F0F-4F59-957F-1017C252E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Tao’s [1] 5D model of DT: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4871-BB6D-4B25-8641-A95B00D3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D289A-853B-4F84-AA17-E08CE5DF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626350" cy="365125"/>
          </a:xfrm>
        </p:spPr>
        <p:txBody>
          <a:bodyPr/>
          <a:lstStyle/>
          <a:p>
            <a:pPr algn="l"/>
            <a:r>
              <a:rPr lang="en-GB"/>
              <a:t>[1] Tao, F., &amp; Zhang, M. (2017). Digital Twin Shop-Floor: A New Shop-Floor Paradigm Towards Smart Manufacturing. </a:t>
            </a:r>
            <a:r>
              <a:rPr lang="en-GB" i="1"/>
              <a:t>IEEE Access</a:t>
            </a:r>
            <a:r>
              <a:rPr lang="en-GB"/>
              <a:t>, </a:t>
            </a:r>
            <a:r>
              <a:rPr lang="en-GB" i="1"/>
              <a:t>5</a:t>
            </a:r>
            <a:r>
              <a:rPr lang="en-GB"/>
              <a:t>, 20418–20427. https://doi.org/10.1109/ACCESS.2017.2756069</a:t>
            </a:r>
          </a:p>
          <a:p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E67EE7F-BAE8-4862-A2D8-6B9C082750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282025"/>
              </p:ext>
            </p:extLst>
          </p:nvPr>
        </p:nvGraphicFramePr>
        <p:xfrm>
          <a:off x="2573867" y="2624667"/>
          <a:ext cx="3784600" cy="302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B546D14A-F753-4CAE-BF6C-FDA4CF8A2F30}"/>
              </a:ext>
            </a:extLst>
          </p:cNvPr>
          <p:cNvSpPr/>
          <p:nvPr/>
        </p:nvSpPr>
        <p:spPr>
          <a:xfrm>
            <a:off x="5190067" y="3611828"/>
            <a:ext cx="863600" cy="3894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52796E-F69B-4202-A222-5C6B94103CFD}"/>
              </a:ext>
            </a:extLst>
          </p:cNvPr>
          <p:cNvSpPr/>
          <p:nvPr/>
        </p:nvSpPr>
        <p:spPr>
          <a:xfrm>
            <a:off x="4034367" y="5327916"/>
            <a:ext cx="863600" cy="3894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32BED1-5C65-4AE6-8E1D-AA2DE27F88A1}"/>
              </a:ext>
            </a:extLst>
          </p:cNvPr>
          <p:cNvSpPr/>
          <p:nvPr/>
        </p:nvSpPr>
        <p:spPr>
          <a:xfrm>
            <a:off x="2824692" y="3624265"/>
            <a:ext cx="863600" cy="3894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2AFE8-D7B3-4B1E-A724-3E664EA61B11}"/>
              </a:ext>
            </a:extLst>
          </p:cNvPr>
          <p:cNvSpPr txBox="1"/>
          <p:nvPr/>
        </p:nvSpPr>
        <p:spPr>
          <a:xfrm>
            <a:off x="6181724" y="3951301"/>
            <a:ext cx="222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Inter-connections</a:t>
            </a:r>
          </a:p>
        </p:txBody>
      </p:sp>
    </p:spTree>
    <p:extLst>
      <p:ext uri="{BB962C8B-B14F-4D97-AF65-F5344CB8AC3E}">
        <p14:creationId xmlns:p14="http://schemas.microsoft.com/office/powerpoint/2010/main" val="24209250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EBB1D48-C291-4768-9DA2-EB4E94981B86}"/>
              </a:ext>
            </a:extLst>
          </p:cNvPr>
          <p:cNvSpPr/>
          <p:nvPr/>
        </p:nvSpPr>
        <p:spPr>
          <a:xfrm>
            <a:off x="634998" y="4321507"/>
            <a:ext cx="3122083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DDB1C-BCAD-4EA0-8B72-3C8A053418F0}"/>
              </a:ext>
            </a:extLst>
          </p:cNvPr>
          <p:cNvSpPr txBox="1"/>
          <p:nvPr/>
        </p:nvSpPr>
        <p:spPr>
          <a:xfrm>
            <a:off x="626531" y="4321520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Design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27A4DD-57BF-4526-BFC5-50652853434D}"/>
              </a:ext>
            </a:extLst>
          </p:cNvPr>
          <p:cNvSpPr txBox="1"/>
          <p:nvPr/>
        </p:nvSpPr>
        <p:spPr>
          <a:xfrm>
            <a:off x="1879598" y="4321520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Implement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09100-0DC1-427D-8B3F-A0F2730A7038}"/>
              </a:ext>
            </a:extLst>
          </p:cNvPr>
          <p:cNvSpPr txBox="1"/>
          <p:nvPr/>
        </p:nvSpPr>
        <p:spPr>
          <a:xfrm>
            <a:off x="4383612" y="4321513"/>
            <a:ext cx="110278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Test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263077-45CC-43C0-960E-AFAB44004870}"/>
              </a:ext>
            </a:extLst>
          </p:cNvPr>
          <p:cNvSpPr txBox="1"/>
          <p:nvPr/>
        </p:nvSpPr>
        <p:spPr>
          <a:xfrm>
            <a:off x="5486398" y="4321517"/>
            <a:ext cx="14054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Benchmark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CCB892-8B98-4526-A7E5-CDCB8AD160D4}"/>
              </a:ext>
            </a:extLst>
          </p:cNvPr>
          <p:cNvSpPr txBox="1"/>
          <p:nvPr/>
        </p:nvSpPr>
        <p:spPr>
          <a:xfrm>
            <a:off x="3130546" y="4321519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Debug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7AF5A0-4364-407C-98EA-E416FD881E24}"/>
              </a:ext>
            </a:extLst>
          </p:cNvPr>
          <p:cNvSpPr/>
          <p:nvPr/>
        </p:nvSpPr>
        <p:spPr>
          <a:xfrm>
            <a:off x="624410" y="5421320"/>
            <a:ext cx="4536017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4168C-9B71-460E-B597-B15D038E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overview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07171-0F47-40E8-AC1F-745851FF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3BB2C0-42FF-4FEB-9C03-9D72C90D38B5}"/>
              </a:ext>
            </a:extLst>
          </p:cNvPr>
          <p:cNvSpPr txBox="1"/>
          <p:nvPr/>
        </p:nvSpPr>
        <p:spPr>
          <a:xfrm>
            <a:off x="624410" y="5421320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Intro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75ACC-5C17-41B9-AC64-712F66936F9D}"/>
              </a:ext>
            </a:extLst>
          </p:cNvPr>
          <p:cNvSpPr txBox="1"/>
          <p:nvPr/>
        </p:nvSpPr>
        <p:spPr>
          <a:xfrm>
            <a:off x="1877477" y="5421320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73562-9E17-46CA-B24B-153FD6B15D4F}"/>
              </a:ext>
            </a:extLst>
          </p:cNvPr>
          <p:cNvSpPr txBox="1"/>
          <p:nvPr/>
        </p:nvSpPr>
        <p:spPr>
          <a:xfrm>
            <a:off x="3130544" y="5421320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Methods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0BAEF-84AC-43F7-AF06-91F2E963BD5E}"/>
              </a:ext>
            </a:extLst>
          </p:cNvPr>
          <p:cNvSpPr txBox="1"/>
          <p:nvPr/>
        </p:nvSpPr>
        <p:spPr>
          <a:xfrm>
            <a:off x="4383612" y="5421320"/>
            <a:ext cx="110066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DB9E1-B9E1-46E6-BADD-4807DEE5FD3A}"/>
              </a:ext>
            </a:extLst>
          </p:cNvPr>
          <p:cNvSpPr txBox="1"/>
          <p:nvPr/>
        </p:nvSpPr>
        <p:spPr>
          <a:xfrm>
            <a:off x="5484277" y="5421318"/>
            <a:ext cx="110066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0C74E-449F-43B5-8856-25BDA102285D}"/>
              </a:ext>
            </a:extLst>
          </p:cNvPr>
          <p:cNvSpPr txBox="1"/>
          <p:nvPr/>
        </p:nvSpPr>
        <p:spPr>
          <a:xfrm>
            <a:off x="6584944" y="5421318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Conclusion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2D2B00-9DC5-4F65-BC0C-4F4BF3B90C1E}"/>
              </a:ext>
            </a:extLst>
          </p:cNvPr>
          <p:cNvSpPr/>
          <p:nvPr/>
        </p:nvSpPr>
        <p:spPr>
          <a:xfrm>
            <a:off x="634998" y="3339402"/>
            <a:ext cx="4851400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FB7F27-F111-474E-B362-98053110E61C}"/>
              </a:ext>
            </a:extLst>
          </p:cNvPr>
          <p:cNvSpPr txBox="1"/>
          <p:nvPr/>
        </p:nvSpPr>
        <p:spPr>
          <a:xfrm>
            <a:off x="626531" y="3339405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Design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601C1D-F7A0-4072-A2FA-1E217799D12B}"/>
              </a:ext>
            </a:extLst>
          </p:cNvPr>
          <p:cNvSpPr txBox="1"/>
          <p:nvPr/>
        </p:nvSpPr>
        <p:spPr>
          <a:xfrm>
            <a:off x="1879598" y="3339405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Implement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6560B-FCE4-4DAC-A99A-9D7B3D4D6461}"/>
              </a:ext>
            </a:extLst>
          </p:cNvPr>
          <p:cNvSpPr txBox="1"/>
          <p:nvPr/>
        </p:nvSpPr>
        <p:spPr>
          <a:xfrm>
            <a:off x="4383613" y="3339399"/>
            <a:ext cx="110278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Test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499BA-9CD2-400E-AE55-DB3DE26CEA42}"/>
              </a:ext>
            </a:extLst>
          </p:cNvPr>
          <p:cNvSpPr txBox="1"/>
          <p:nvPr/>
        </p:nvSpPr>
        <p:spPr>
          <a:xfrm>
            <a:off x="5486398" y="3339402"/>
            <a:ext cx="14054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Benchmark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2B739-82CD-481A-866D-C24987CED4E9}"/>
              </a:ext>
            </a:extLst>
          </p:cNvPr>
          <p:cNvSpPr txBox="1"/>
          <p:nvPr/>
        </p:nvSpPr>
        <p:spPr>
          <a:xfrm>
            <a:off x="3130546" y="3339404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Debug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9CA303-9B20-4909-A3B4-A7860C6477DD}"/>
              </a:ext>
            </a:extLst>
          </p:cNvPr>
          <p:cNvSpPr/>
          <p:nvPr/>
        </p:nvSpPr>
        <p:spPr>
          <a:xfrm>
            <a:off x="637117" y="2287166"/>
            <a:ext cx="4851400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E13CFF-4E22-41D9-909F-2BCE6D7A50BB}"/>
              </a:ext>
            </a:extLst>
          </p:cNvPr>
          <p:cNvSpPr txBox="1"/>
          <p:nvPr/>
        </p:nvSpPr>
        <p:spPr>
          <a:xfrm>
            <a:off x="628650" y="2287169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Design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4C3535-85CC-44C8-836B-A455092C1F84}"/>
              </a:ext>
            </a:extLst>
          </p:cNvPr>
          <p:cNvSpPr txBox="1"/>
          <p:nvPr/>
        </p:nvSpPr>
        <p:spPr>
          <a:xfrm>
            <a:off x="1881717" y="2287169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Implement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EEBF51-E48D-4482-9EE7-A764A7DBFE53}"/>
              </a:ext>
            </a:extLst>
          </p:cNvPr>
          <p:cNvSpPr txBox="1"/>
          <p:nvPr/>
        </p:nvSpPr>
        <p:spPr>
          <a:xfrm>
            <a:off x="4385732" y="2287163"/>
            <a:ext cx="110278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Test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51C194-5027-461D-AF15-62C126887936}"/>
              </a:ext>
            </a:extLst>
          </p:cNvPr>
          <p:cNvSpPr txBox="1"/>
          <p:nvPr/>
        </p:nvSpPr>
        <p:spPr>
          <a:xfrm>
            <a:off x="5488517" y="2287166"/>
            <a:ext cx="14054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Benchmark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5FDCDE-0C0E-40A5-AAD6-01D2DEF895A4}"/>
              </a:ext>
            </a:extLst>
          </p:cNvPr>
          <p:cNvSpPr txBox="1"/>
          <p:nvPr/>
        </p:nvSpPr>
        <p:spPr>
          <a:xfrm>
            <a:off x="3132665" y="2287168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Debug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C9DB4C-E59C-4064-874D-209D0AFFCD20}"/>
              </a:ext>
            </a:extLst>
          </p:cNvPr>
          <p:cNvSpPr txBox="1"/>
          <p:nvPr/>
        </p:nvSpPr>
        <p:spPr>
          <a:xfrm>
            <a:off x="623352" y="1803670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TwinOps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948129-FBE3-4979-9150-014FE6E4D7C1}"/>
              </a:ext>
            </a:extLst>
          </p:cNvPr>
          <p:cNvSpPr txBox="1"/>
          <p:nvPr/>
        </p:nvSpPr>
        <p:spPr>
          <a:xfrm>
            <a:off x="623352" y="2917659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ThingsBoard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83386D-21F9-4508-9531-00F87475D5D3}"/>
              </a:ext>
            </a:extLst>
          </p:cNvPr>
          <p:cNvSpPr txBox="1"/>
          <p:nvPr/>
        </p:nvSpPr>
        <p:spPr>
          <a:xfrm>
            <a:off x="623352" y="3894996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Ptolemy 2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77687A-1F27-4505-A52B-C399A669021C}"/>
              </a:ext>
            </a:extLst>
          </p:cNvPr>
          <p:cNvSpPr txBox="1"/>
          <p:nvPr/>
        </p:nvSpPr>
        <p:spPr>
          <a:xfrm>
            <a:off x="623352" y="5063541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Report writing</a:t>
            </a:r>
          </a:p>
        </p:txBody>
      </p:sp>
    </p:spTree>
    <p:extLst>
      <p:ext uri="{BB962C8B-B14F-4D97-AF65-F5344CB8AC3E}">
        <p14:creationId xmlns:p14="http://schemas.microsoft.com/office/powerpoint/2010/main" val="35856688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9C6F-56D3-47DF-9875-71266DF3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TwinOps</a:t>
            </a:r>
            <a:r>
              <a:rPr lang="en-US" dirty="0"/>
              <a:t> snapshot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7DC638-B4DB-4DD2-ADEA-1F0494642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114" y="1628747"/>
            <a:ext cx="4400550" cy="1194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AB590-34ED-4D3D-BA75-5A633826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121</a:t>
            </a:fld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3F5A25-0EBB-4259-83BA-4C55B2908587}"/>
              </a:ext>
            </a:extLst>
          </p:cNvPr>
          <p:cNvSpPr/>
          <p:nvPr/>
        </p:nvSpPr>
        <p:spPr>
          <a:xfrm>
            <a:off x="3455066" y="3224743"/>
            <a:ext cx="1373445" cy="661993"/>
          </a:xfrm>
          <a:prstGeom prst="downArrow">
            <a:avLst>
              <a:gd name="adj1" fmla="val 3890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7A503-8AD9-4B47-A658-83CFB879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03" y="1690689"/>
            <a:ext cx="2423412" cy="1501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phic 12" descr="Add with solid fill">
            <a:extLst>
              <a:ext uri="{FF2B5EF4-FFF2-40B4-BE49-F238E27FC236}">
                <a16:creationId xmlns:a16="http://schemas.microsoft.com/office/drawing/2014/main" id="{C83B1792-CA4B-4C24-8ADA-33963AA10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8067" y="1976136"/>
            <a:ext cx="661993" cy="661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2D2B13-7DC0-4CB0-BB9E-FE24FBEA6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167" y="4171966"/>
            <a:ext cx="4731247" cy="2131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6A7004-8B9B-4566-9A90-C248DE318C65}"/>
              </a:ext>
            </a:extLst>
          </p:cNvPr>
          <p:cNvSpPr txBox="1"/>
          <p:nvPr/>
        </p:nvSpPr>
        <p:spPr>
          <a:xfrm>
            <a:off x="2921000" y="5066269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5E744-C2D0-45A1-8592-B129DC021DA7}"/>
              </a:ext>
            </a:extLst>
          </p:cNvPr>
          <p:cNvSpPr txBox="1"/>
          <p:nvPr/>
        </p:nvSpPr>
        <p:spPr>
          <a:xfrm>
            <a:off x="4345233" y="508957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0E10F2-15B1-4004-B79C-A678E4F7198D}"/>
              </a:ext>
            </a:extLst>
          </p:cNvPr>
          <p:cNvSpPr txBox="1"/>
          <p:nvPr/>
        </p:nvSpPr>
        <p:spPr>
          <a:xfrm>
            <a:off x="4141789" y="1259415"/>
            <a:ext cx="320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Kafka consumer fetches sensors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0C6039-BBAF-46D6-BA9A-FA5A5743A910}"/>
              </a:ext>
            </a:extLst>
          </p:cNvPr>
          <p:cNvSpPr txBox="1"/>
          <p:nvPr/>
        </p:nvSpPr>
        <p:spPr>
          <a:xfrm>
            <a:off x="449403" y="1384682"/>
            <a:ext cx="320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Operator config models</a:t>
            </a:r>
          </a:p>
        </p:txBody>
      </p:sp>
    </p:spTree>
    <p:extLst>
      <p:ext uri="{BB962C8B-B14F-4D97-AF65-F5344CB8AC3E}">
        <p14:creationId xmlns:p14="http://schemas.microsoft.com/office/powerpoint/2010/main" val="6838069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1CF2-1844-4125-BDC8-9D880921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at the CI/CD and its artifacts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3224-CFD1-4BB8-8FC8-6B66EF3D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10311"/>
            <a:ext cx="2057400" cy="365125"/>
          </a:xfrm>
        </p:spPr>
        <p:txBody>
          <a:bodyPr/>
          <a:lstStyle/>
          <a:p>
            <a:fld id="{E00709CE-50CA-454D-9BD5-52795D76961C}" type="slidenum">
              <a:rPr lang="en-US" smtClean="0"/>
              <a:t>122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ECDEDAA-810C-4C9B-B8DE-5E7CF3AAE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7272" y="1678369"/>
            <a:ext cx="2313209" cy="350126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DAFF4-C172-4973-98AE-52D1C5CA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3" y="1629305"/>
            <a:ext cx="2087064" cy="3281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ED2C2A-70DF-4C97-88CC-2668DDBE4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28"/>
          <a:stretch/>
        </p:blipFill>
        <p:spPr>
          <a:xfrm>
            <a:off x="5960921" y="4060960"/>
            <a:ext cx="2923253" cy="1618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E1B555-8E37-4123-A19E-C4B5E9F5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26" y="4425644"/>
            <a:ext cx="3097072" cy="970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7669D95-A88D-43F0-962C-006B2908A693}"/>
              </a:ext>
            </a:extLst>
          </p:cNvPr>
          <p:cNvSpPr/>
          <p:nvPr/>
        </p:nvSpPr>
        <p:spPr>
          <a:xfrm rot="19709137">
            <a:off x="6109630" y="3367703"/>
            <a:ext cx="444087" cy="99446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55F967C3-199D-4905-A875-03434488091E}"/>
              </a:ext>
            </a:extLst>
          </p:cNvPr>
          <p:cNvSpPr/>
          <p:nvPr/>
        </p:nvSpPr>
        <p:spPr>
          <a:xfrm rot="20270307">
            <a:off x="2169201" y="3423265"/>
            <a:ext cx="508000" cy="1084200"/>
          </a:xfrm>
          <a:prstGeom prst="curvedLeftArrow">
            <a:avLst>
              <a:gd name="adj1" fmla="val 25000"/>
              <a:gd name="adj2" fmla="val 52474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7E2E2E2-4F4B-479C-B5F7-D13487BFC1E2}"/>
              </a:ext>
            </a:extLst>
          </p:cNvPr>
          <p:cNvSpPr/>
          <p:nvPr/>
        </p:nvSpPr>
        <p:spPr>
          <a:xfrm rot="16200000">
            <a:off x="3126022" y="3172683"/>
            <a:ext cx="1114560" cy="661993"/>
          </a:xfrm>
          <a:prstGeom prst="downArrow">
            <a:avLst>
              <a:gd name="adj1" fmla="val 3890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5445C-8636-47FA-91D7-F4F433359172}"/>
              </a:ext>
            </a:extLst>
          </p:cNvPr>
          <p:cNvSpPr txBox="1"/>
          <p:nvPr/>
        </p:nvSpPr>
        <p:spPr>
          <a:xfrm>
            <a:off x="744675" y="5495087"/>
            <a:ext cx="175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Simulation logs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231E1-AAC1-44B8-BEF5-17118AF1B318}"/>
              </a:ext>
            </a:extLst>
          </p:cNvPr>
          <p:cNvSpPr txBox="1"/>
          <p:nvPr/>
        </p:nvSpPr>
        <p:spPr>
          <a:xfrm>
            <a:off x="5882469" y="5766475"/>
            <a:ext cx="175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DT snapshot</a:t>
            </a:r>
          </a:p>
        </p:txBody>
      </p:sp>
    </p:spTree>
    <p:extLst>
      <p:ext uri="{BB962C8B-B14F-4D97-AF65-F5344CB8AC3E}">
        <p14:creationId xmlns:p14="http://schemas.microsoft.com/office/powerpoint/2010/main" val="20236442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B435-5703-4788-924A-81C95A4C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ThingsBoard</a:t>
            </a:r>
            <a:r>
              <a:rPr lang="en-US" dirty="0"/>
              <a:t> snapshot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5D2E23-A920-489D-B421-CA922076F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324" y="1754015"/>
            <a:ext cx="3770827" cy="247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56699-5A90-4BCF-9648-7D54C040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19831-A57B-4028-83AA-D970056A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658854"/>
            <a:ext cx="4213742" cy="1781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B64A4-8211-4FB4-BE76-E4A00224FA83}"/>
              </a:ext>
            </a:extLst>
          </p:cNvPr>
          <p:cNvSpPr txBox="1"/>
          <p:nvPr/>
        </p:nvSpPr>
        <p:spPr>
          <a:xfrm>
            <a:off x="449403" y="1384682"/>
            <a:ext cx="320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Operator config DT entities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862AA-5F23-4808-9397-873AD1F38AA2}"/>
              </a:ext>
            </a:extLst>
          </p:cNvPr>
          <p:cNvSpPr txBox="1"/>
          <p:nvPr/>
        </p:nvSpPr>
        <p:spPr>
          <a:xfrm>
            <a:off x="4572000" y="3904879"/>
            <a:ext cx="377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Operator config abstract entities for the service operations</a:t>
            </a:r>
          </a:p>
        </p:txBody>
      </p:sp>
    </p:spTree>
    <p:extLst>
      <p:ext uri="{BB962C8B-B14F-4D97-AF65-F5344CB8AC3E}">
        <p14:creationId xmlns:p14="http://schemas.microsoft.com/office/powerpoint/2010/main" val="28264191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4A1009-FB93-4EA0-9EE4-6A831003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57868"/>
            <a:ext cx="8201546" cy="44513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364C13-C938-4B68-AD89-7A4E1A69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ThingsBoard</a:t>
            </a:r>
            <a:r>
              <a:rPr lang="en-US" dirty="0"/>
              <a:t> snapshot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EA956-C526-4B70-B605-AD5444AB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D6672-F720-4A09-A0F5-298ACEA5A649}"/>
              </a:ext>
            </a:extLst>
          </p:cNvPr>
          <p:cNvSpPr txBox="1"/>
          <p:nvPr/>
        </p:nvSpPr>
        <p:spPr>
          <a:xfrm>
            <a:off x="1812536" y="1920500"/>
            <a:ext cx="320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Models trigger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3337B-283C-4430-A928-C8143037FDEE}"/>
              </a:ext>
            </a:extLst>
          </p:cNvPr>
          <p:cNvSpPr txBox="1"/>
          <p:nvPr/>
        </p:nvSpPr>
        <p:spPr>
          <a:xfrm>
            <a:off x="3658270" y="3992162"/>
            <a:ext cx="320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Sensors trigger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DA657E-C4E5-40E3-BACA-08405D912EFF}"/>
              </a:ext>
            </a:extLst>
          </p:cNvPr>
          <p:cNvSpPr/>
          <p:nvPr/>
        </p:nvSpPr>
        <p:spPr>
          <a:xfrm>
            <a:off x="3361267" y="1972345"/>
            <a:ext cx="5384799" cy="1011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B45C2-A9AF-4824-A000-0AA70D613DDA}"/>
              </a:ext>
            </a:extLst>
          </p:cNvPr>
          <p:cNvSpPr/>
          <p:nvPr/>
        </p:nvSpPr>
        <p:spPr>
          <a:xfrm>
            <a:off x="1972732" y="3132667"/>
            <a:ext cx="6773333" cy="26500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98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4A7B-D946-4E5E-88BC-B08A171B7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ThingsBoard</a:t>
            </a:r>
            <a:r>
              <a:rPr lang="en-US" dirty="0"/>
              <a:t> snapshot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10EB6D-D818-4DF9-8D9E-14374A310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1762"/>
            <a:ext cx="7886700" cy="31357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ABFC-AC04-4015-996F-59F90EDC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47C84-40CA-42A6-9C45-A653C301611F}"/>
              </a:ext>
            </a:extLst>
          </p:cNvPr>
          <p:cNvSpPr txBox="1"/>
          <p:nvPr/>
        </p:nvSpPr>
        <p:spPr>
          <a:xfrm>
            <a:off x="2099733" y="5533757"/>
            <a:ext cx="4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Handy built-in widgets for operator control</a:t>
            </a:r>
          </a:p>
        </p:txBody>
      </p:sp>
    </p:spTree>
    <p:extLst>
      <p:ext uri="{BB962C8B-B14F-4D97-AF65-F5344CB8AC3E}">
        <p14:creationId xmlns:p14="http://schemas.microsoft.com/office/powerpoint/2010/main" val="22038557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2664-4E32-4E8F-9244-4319DA2E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Ptolemy issues summary (see p.130-134)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B434-81B5-408D-B468-0A745F2D2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FMI still rather experimental 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limitations: </a:t>
            </a:r>
          </a:p>
          <a:p>
            <a:pPr marL="0" indent="0">
              <a:buNone/>
            </a:pPr>
            <a:r>
              <a:rPr lang="en-US" dirty="0"/>
              <a:t>	no </a:t>
            </a:r>
            <a:r>
              <a:rPr lang="en-US" dirty="0" err="1"/>
              <a:t>params_set</a:t>
            </a:r>
            <a:r>
              <a:rPr lang="en-US" dirty="0"/>
              <a:t>(), not supporting some type of binaries</a:t>
            </a:r>
          </a:p>
          <a:p>
            <a:endParaRPr lang="en-US" dirty="0"/>
          </a:p>
          <a:p>
            <a:r>
              <a:rPr lang="en-US" dirty="0"/>
              <a:t>Coping strategy: roll back to TCP/UDP approach?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C8B35-9F6C-4097-AE86-31AB57BD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93F35-F70F-4B19-ABCB-23FB2D77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92" y="2294896"/>
            <a:ext cx="5370129" cy="1261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80688-2847-42BE-9A9C-7C0DA906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15" y="2612500"/>
            <a:ext cx="4756785" cy="1033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21111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C6F3D2A-6E43-49BC-A8A6-78C76DF621C3}"/>
              </a:ext>
            </a:extLst>
          </p:cNvPr>
          <p:cNvSpPr/>
          <p:nvPr/>
        </p:nvSpPr>
        <p:spPr>
          <a:xfrm>
            <a:off x="1015999" y="2125133"/>
            <a:ext cx="2260601" cy="32938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5E91A-BDD8-4427-8BFA-B3567B9B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middle-ground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1A22-D2A5-42EC-AA95-566B2B6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BC3B5-68AE-4DCB-8EC2-86C75459320D}"/>
              </a:ext>
            </a:extLst>
          </p:cNvPr>
          <p:cNvSpPr/>
          <p:nvPr/>
        </p:nvSpPr>
        <p:spPr>
          <a:xfrm>
            <a:off x="4816045" y="2088714"/>
            <a:ext cx="3063445" cy="32938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3034A7-2AAD-4E02-9D90-99B9327A0FD1}"/>
              </a:ext>
            </a:extLst>
          </p:cNvPr>
          <p:cNvSpPr/>
          <p:nvPr/>
        </p:nvSpPr>
        <p:spPr>
          <a:xfrm>
            <a:off x="5196418" y="3388519"/>
            <a:ext cx="1295399" cy="7196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 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6C6677-6279-44F2-8182-9DC2961DB012}"/>
              </a:ext>
            </a:extLst>
          </p:cNvPr>
          <p:cNvSpPr/>
          <p:nvPr/>
        </p:nvSpPr>
        <p:spPr>
          <a:xfrm>
            <a:off x="1592594" y="3363119"/>
            <a:ext cx="1295400" cy="7450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89E5-DA60-479B-BD22-77D930C68181}"/>
              </a:ext>
            </a:extLst>
          </p:cNvPr>
          <p:cNvSpPr txBox="1"/>
          <p:nvPr/>
        </p:nvSpPr>
        <p:spPr>
          <a:xfrm>
            <a:off x="5109516" y="2184619"/>
            <a:ext cx="2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Ptolemy for orchestrating with other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9648B-0C49-4357-ACFF-BCF3075BC344}"/>
              </a:ext>
            </a:extLst>
          </p:cNvPr>
          <p:cNvSpPr txBox="1"/>
          <p:nvPr/>
        </p:nvSpPr>
        <p:spPr>
          <a:xfrm>
            <a:off x="1088709" y="2252352"/>
            <a:ext cx="1984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3rd party engine for ODE solving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8BC1A8-55D3-4C79-8A0F-EFF7F85EBFB8}"/>
              </a:ext>
            </a:extLst>
          </p:cNvPr>
          <p:cNvSpPr/>
          <p:nvPr/>
        </p:nvSpPr>
        <p:spPr>
          <a:xfrm>
            <a:off x="6358468" y="4385554"/>
            <a:ext cx="1295399" cy="7196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actors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CE7369-CE1C-4262-AF7E-98C3132AB2D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53267" y="3735652"/>
            <a:ext cx="2343151" cy="12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9174A9-8756-407B-BE86-ABBE02E376BE}"/>
              </a:ext>
            </a:extLst>
          </p:cNvPr>
          <p:cNvSpPr txBox="1"/>
          <p:nvPr/>
        </p:nvSpPr>
        <p:spPr>
          <a:xfrm>
            <a:off x="3517587" y="3328026"/>
            <a:ext cx="181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TCP/UDP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FEBDC7-26D5-417A-812E-B42816F199C8}"/>
              </a:ext>
            </a:extLst>
          </p:cNvPr>
          <p:cNvCxnSpPr>
            <a:cxnSpLocks/>
          </p:cNvCxnSpPr>
          <p:nvPr/>
        </p:nvCxnSpPr>
        <p:spPr>
          <a:xfrm>
            <a:off x="6491817" y="3735652"/>
            <a:ext cx="472949" cy="649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945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233-3A2D-43B2-982C-5B9817A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middle-ground solution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2FCE06-7092-47B9-A539-9D529FBC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6536680" cy="1930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D159-6BDE-44FB-BB60-63DACF59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128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C32D0-6CFA-47E5-A4E8-7A73CEC7DF59}"/>
              </a:ext>
            </a:extLst>
          </p:cNvPr>
          <p:cNvCxnSpPr>
            <a:cxnSpLocks/>
          </p:cNvCxnSpPr>
          <p:nvPr/>
        </p:nvCxnSpPr>
        <p:spPr>
          <a:xfrm flipH="1">
            <a:off x="628650" y="3016252"/>
            <a:ext cx="1454150" cy="17758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362B0D-1C94-4957-811B-A49BFDEFBE67}"/>
              </a:ext>
            </a:extLst>
          </p:cNvPr>
          <p:cNvCxnSpPr>
            <a:cxnSpLocks/>
          </p:cNvCxnSpPr>
          <p:nvPr/>
        </p:nvCxnSpPr>
        <p:spPr>
          <a:xfrm>
            <a:off x="2548467" y="3016252"/>
            <a:ext cx="3007783" cy="17758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6F4F2E-A189-4FE2-8A0F-743371EE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792133"/>
            <a:ext cx="4927600" cy="15516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5D398C-2B31-4BBA-AB68-7813639E1C9D}"/>
              </a:ext>
            </a:extLst>
          </p:cNvPr>
          <p:cNvSpPr txBox="1"/>
          <p:nvPr/>
        </p:nvSpPr>
        <p:spPr>
          <a:xfrm>
            <a:off x="1978670" y="1984138"/>
            <a:ext cx="287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 defined actor template</a:t>
            </a:r>
          </a:p>
        </p:txBody>
      </p:sp>
    </p:spTree>
    <p:extLst>
      <p:ext uri="{BB962C8B-B14F-4D97-AF65-F5344CB8AC3E}">
        <p14:creationId xmlns:p14="http://schemas.microsoft.com/office/powerpoint/2010/main" val="30877773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08/17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10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8654-F9DD-4AE4-829F-94ADB15A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8C6B9-F545-4EB6-AFA8-AABC0605D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Brand et al [2] Identify the following challenges in DT:</a:t>
            </a:r>
          </a:p>
          <a:p>
            <a:r>
              <a:rPr lang="en-US" i="1" dirty="0"/>
              <a:t>Model Consistency:</a:t>
            </a:r>
          </a:p>
          <a:p>
            <a:pPr lvl="1"/>
            <a:r>
              <a:rPr lang="en-GB" dirty="0"/>
              <a:t>Maintain dependency relations over the heterogeneous cross-domain models</a:t>
            </a:r>
          </a:p>
          <a:p>
            <a:pPr lvl="1"/>
            <a:r>
              <a:rPr lang="en-US" dirty="0"/>
              <a:t>Need more automations for update &amp; detection of inconsistency </a:t>
            </a:r>
          </a:p>
          <a:p>
            <a:r>
              <a:rPr lang="en-US" i="1" dirty="0"/>
              <a:t>Orchestration:</a:t>
            </a:r>
          </a:p>
          <a:p>
            <a:pPr lvl="1"/>
            <a:r>
              <a:rPr lang="en-US" dirty="0"/>
              <a:t>Dealing with data exchange (for control flow and/or data flow)</a:t>
            </a:r>
          </a:p>
          <a:p>
            <a:pPr marL="342900" lvl="1" indent="0">
              <a:buNone/>
            </a:pP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</a:t>
            </a:r>
            <a:r>
              <a:rPr lang="en-GB" dirty="0"/>
              <a:t>handle the interface and encapsulation of models</a:t>
            </a:r>
            <a:endParaRPr lang="en-US" dirty="0"/>
          </a:p>
          <a:p>
            <a:r>
              <a:rPr lang="en-US" i="1" dirty="0"/>
              <a:t>Validation:</a:t>
            </a:r>
          </a:p>
          <a:p>
            <a:pPr lvl="1"/>
            <a:r>
              <a:rPr lang="en-US" dirty="0"/>
              <a:t>Executions in DT are characterized by time criticality and stochastic nature.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Prone to issues of reachability, deadlocks…etc.</a:t>
            </a:r>
            <a:endParaRPr lang="en-US" dirty="0"/>
          </a:p>
          <a:p>
            <a:pPr lvl="1"/>
            <a:r>
              <a:rPr lang="en-US" dirty="0"/>
              <a:t>Formal methods like SMT, being used for model checking 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8D547-5C58-447B-AFD3-DB2C60A7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76157-6020-4002-9E9E-4EBAF4A8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028267"/>
            <a:ext cx="7702550" cy="693209"/>
          </a:xfrm>
        </p:spPr>
        <p:txBody>
          <a:bodyPr/>
          <a:lstStyle/>
          <a:p>
            <a:pPr algn="l"/>
            <a:r>
              <a:rPr lang="en-US"/>
              <a:t>[2] van den Brand, M., Cleophas, L., Gunasekaran, R., Haverkort, B., Negrin, D. A. M., &amp; Muctadir, H. M. (2021). Models Meet Data: Challenges to Create Virtual Entities for Digital Twins. </a:t>
            </a:r>
            <a:r>
              <a:rPr lang="en-US" i="1"/>
              <a:t>Companion Proceedings - 24th International Conference on Model-Driven Engineering Languages and Systems, MODELS-C 2021</a:t>
            </a:r>
            <a:r>
              <a:rPr lang="en-US"/>
              <a:t>, 225–228. https://doi.org/10.1109/MODELS-C53483.2021.00039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901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46D2-444B-441A-8DD9-144DFF6F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A68DF-79C7-4A87-8DB5-2E2F924B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planning for graduation</a:t>
            </a:r>
          </a:p>
          <a:p>
            <a:r>
              <a:rPr lang="en-US" dirty="0"/>
              <a:t>Ptolemy issues</a:t>
            </a:r>
          </a:p>
          <a:p>
            <a:r>
              <a:rPr lang="en-US" dirty="0"/>
              <a:t>S2 preparation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B6AB1-E66B-4493-8E2B-57B7201E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368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EBB1D48-C291-4768-9DA2-EB4E94981B86}"/>
              </a:ext>
            </a:extLst>
          </p:cNvPr>
          <p:cNvSpPr/>
          <p:nvPr/>
        </p:nvSpPr>
        <p:spPr>
          <a:xfrm>
            <a:off x="741896" y="3860500"/>
            <a:ext cx="3122083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DDB1C-BCAD-4EA0-8B72-3C8A053418F0}"/>
              </a:ext>
            </a:extLst>
          </p:cNvPr>
          <p:cNvSpPr txBox="1"/>
          <p:nvPr/>
        </p:nvSpPr>
        <p:spPr>
          <a:xfrm>
            <a:off x="733429" y="3860513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Design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27A4DD-57BF-4526-BFC5-50652853434D}"/>
              </a:ext>
            </a:extLst>
          </p:cNvPr>
          <p:cNvSpPr txBox="1"/>
          <p:nvPr/>
        </p:nvSpPr>
        <p:spPr>
          <a:xfrm>
            <a:off x="1986496" y="3860513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Implement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09100-0DC1-427D-8B3F-A0F2730A7038}"/>
              </a:ext>
            </a:extLst>
          </p:cNvPr>
          <p:cNvSpPr txBox="1"/>
          <p:nvPr/>
        </p:nvSpPr>
        <p:spPr>
          <a:xfrm>
            <a:off x="4498977" y="3860496"/>
            <a:ext cx="110278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Test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263077-45CC-43C0-960E-AFAB44004870}"/>
              </a:ext>
            </a:extLst>
          </p:cNvPr>
          <p:cNvSpPr txBox="1"/>
          <p:nvPr/>
        </p:nvSpPr>
        <p:spPr>
          <a:xfrm>
            <a:off x="5601763" y="3860500"/>
            <a:ext cx="14054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Benchmark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CCB892-8B98-4526-A7E5-CDCB8AD160D4}"/>
              </a:ext>
            </a:extLst>
          </p:cNvPr>
          <p:cNvSpPr txBox="1"/>
          <p:nvPr/>
        </p:nvSpPr>
        <p:spPr>
          <a:xfrm>
            <a:off x="3245911" y="3860502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Debug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7AF5A0-4364-407C-98EA-E416FD881E24}"/>
              </a:ext>
            </a:extLst>
          </p:cNvPr>
          <p:cNvSpPr/>
          <p:nvPr/>
        </p:nvSpPr>
        <p:spPr>
          <a:xfrm>
            <a:off x="731308" y="4960313"/>
            <a:ext cx="4536017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4168C-9B71-460E-B597-B15D038E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overview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07171-0F47-40E8-AC1F-745851FF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3BB2C0-42FF-4FEB-9C03-9D72C90D38B5}"/>
              </a:ext>
            </a:extLst>
          </p:cNvPr>
          <p:cNvSpPr txBox="1"/>
          <p:nvPr/>
        </p:nvSpPr>
        <p:spPr>
          <a:xfrm>
            <a:off x="731308" y="4960313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Intro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75ACC-5C17-41B9-AC64-712F66936F9D}"/>
              </a:ext>
            </a:extLst>
          </p:cNvPr>
          <p:cNvSpPr txBox="1"/>
          <p:nvPr/>
        </p:nvSpPr>
        <p:spPr>
          <a:xfrm>
            <a:off x="1984375" y="4960313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73562-9E17-46CA-B24B-153FD6B15D4F}"/>
              </a:ext>
            </a:extLst>
          </p:cNvPr>
          <p:cNvSpPr txBox="1"/>
          <p:nvPr/>
        </p:nvSpPr>
        <p:spPr>
          <a:xfrm>
            <a:off x="3237442" y="4960313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Methods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0BAEF-84AC-43F7-AF06-91F2E963BD5E}"/>
              </a:ext>
            </a:extLst>
          </p:cNvPr>
          <p:cNvSpPr txBox="1"/>
          <p:nvPr/>
        </p:nvSpPr>
        <p:spPr>
          <a:xfrm>
            <a:off x="4490510" y="4960313"/>
            <a:ext cx="110066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DB9E1-B9E1-46E6-BADD-4807DEE5FD3A}"/>
              </a:ext>
            </a:extLst>
          </p:cNvPr>
          <p:cNvSpPr txBox="1"/>
          <p:nvPr/>
        </p:nvSpPr>
        <p:spPr>
          <a:xfrm>
            <a:off x="5591175" y="4960311"/>
            <a:ext cx="110066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0C74E-449F-43B5-8856-25BDA102285D}"/>
              </a:ext>
            </a:extLst>
          </p:cNvPr>
          <p:cNvSpPr txBox="1"/>
          <p:nvPr/>
        </p:nvSpPr>
        <p:spPr>
          <a:xfrm>
            <a:off x="6691842" y="4960311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Conclusion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2D2B00-9DC5-4F65-BC0C-4F4BF3B90C1E}"/>
              </a:ext>
            </a:extLst>
          </p:cNvPr>
          <p:cNvSpPr/>
          <p:nvPr/>
        </p:nvSpPr>
        <p:spPr>
          <a:xfrm>
            <a:off x="741896" y="2878395"/>
            <a:ext cx="4851400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FB7F27-F111-474E-B362-98053110E61C}"/>
              </a:ext>
            </a:extLst>
          </p:cNvPr>
          <p:cNvSpPr txBox="1"/>
          <p:nvPr/>
        </p:nvSpPr>
        <p:spPr>
          <a:xfrm>
            <a:off x="733429" y="2878398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Design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601C1D-F7A0-4072-A2FA-1E217799D12B}"/>
              </a:ext>
            </a:extLst>
          </p:cNvPr>
          <p:cNvSpPr txBox="1"/>
          <p:nvPr/>
        </p:nvSpPr>
        <p:spPr>
          <a:xfrm>
            <a:off x="1986496" y="2878398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Implement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6560B-FCE4-4DAC-A99A-9D7B3D4D6461}"/>
              </a:ext>
            </a:extLst>
          </p:cNvPr>
          <p:cNvSpPr txBox="1"/>
          <p:nvPr/>
        </p:nvSpPr>
        <p:spPr>
          <a:xfrm>
            <a:off x="4498978" y="2878379"/>
            <a:ext cx="110278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Test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499BA-9CD2-400E-AE55-DB3DE26CEA42}"/>
              </a:ext>
            </a:extLst>
          </p:cNvPr>
          <p:cNvSpPr txBox="1"/>
          <p:nvPr/>
        </p:nvSpPr>
        <p:spPr>
          <a:xfrm>
            <a:off x="5608111" y="2878379"/>
            <a:ext cx="14054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Benchmark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2B739-82CD-481A-866D-C24987CED4E9}"/>
              </a:ext>
            </a:extLst>
          </p:cNvPr>
          <p:cNvSpPr txBox="1"/>
          <p:nvPr/>
        </p:nvSpPr>
        <p:spPr>
          <a:xfrm>
            <a:off x="3239563" y="2878379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Debug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9CA303-9B20-4909-A3B4-A7860C6477DD}"/>
              </a:ext>
            </a:extLst>
          </p:cNvPr>
          <p:cNvSpPr/>
          <p:nvPr/>
        </p:nvSpPr>
        <p:spPr>
          <a:xfrm>
            <a:off x="744015" y="1826159"/>
            <a:ext cx="4851400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E13CFF-4E22-41D9-909F-2BCE6D7A50BB}"/>
              </a:ext>
            </a:extLst>
          </p:cNvPr>
          <p:cNvSpPr txBox="1"/>
          <p:nvPr/>
        </p:nvSpPr>
        <p:spPr>
          <a:xfrm>
            <a:off x="735548" y="1826162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Design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4C3535-85CC-44C8-836B-A455092C1F84}"/>
              </a:ext>
            </a:extLst>
          </p:cNvPr>
          <p:cNvSpPr txBox="1"/>
          <p:nvPr/>
        </p:nvSpPr>
        <p:spPr>
          <a:xfrm>
            <a:off x="1988615" y="1826162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Implement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EEBF51-E48D-4482-9EE7-A764A7DBFE53}"/>
              </a:ext>
            </a:extLst>
          </p:cNvPr>
          <p:cNvSpPr txBox="1"/>
          <p:nvPr/>
        </p:nvSpPr>
        <p:spPr>
          <a:xfrm>
            <a:off x="4492630" y="1826156"/>
            <a:ext cx="110278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Test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51C194-5027-461D-AF15-62C126887936}"/>
              </a:ext>
            </a:extLst>
          </p:cNvPr>
          <p:cNvSpPr txBox="1"/>
          <p:nvPr/>
        </p:nvSpPr>
        <p:spPr>
          <a:xfrm>
            <a:off x="5595415" y="1826159"/>
            <a:ext cx="14054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Benchmark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5FDCDE-0C0E-40A5-AAD6-01D2DEF895A4}"/>
              </a:ext>
            </a:extLst>
          </p:cNvPr>
          <p:cNvSpPr txBox="1"/>
          <p:nvPr/>
        </p:nvSpPr>
        <p:spPr>
          <a:xfrm>
            <a:off x="3239563" y="1826161"/>
            <a:ext cx="12530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Debug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C9DB4C-E59C-4064-874D-209D0AFFCD20}"/>
              </a:ext>
            </a:extLst>
          </p:cNvPr>
          <p:cNvSpPr txBox="1"/>
          <p:nvPr/>
        </p:nvSpPr>
        <p:spPr>
          <a:xfrm>
            <a:off x="741896" y="1422692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TwinOps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948129-FBE3-4979-9150-014FE6E4D7C1}"/>
              </a:ext>
            </a:extLst>
          </p:cNvPr>
          <p:cNvSpPr txBox="1"/>
          <p:nvPr/>
        </p:nvSpPr>
        <p:spPr>
          <a:xfrm>
            <a:off x="730250" y="2456652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ThingsBoard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83386D-21F9-4508-9531-00F87475D5D3}"/>
              </a:ext>
            </a:extLst>
          </p:cNvPr>
          <p:cNvSpPr txBox="1"/>
          <p:nvPr/>
        </p:nvSpPr>
        <p:spPr>
          <a:xfrm>
            <a:off x="730250" y="3433989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Ptolemy 2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77687A-1F27-4505-A52B-C399A669021C}"/>
              </a:ext>
            </a:extLst>
          </p:cNvPr>
          <p:cNvSpPr txBox="1"/>
          <p:nvPr/>
        </p:nvSpPr>
        <p:spPr>
          <a:xfrm>
            <a:off x="730250" y="4602534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Report writing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89A152-E2F9-4287-9DC5-34FAC240192B}"/>
              </a:ext>
            </a:extLst>
          </p:cNvPr>
          <p:cNvCxnSpPr>
            <a:cxnSpLocks/>
          </p:cNvCxnSpPr>
          <p:nvPr/>
        </p:nvCxnSpPr>
        <p:spPr>
          <a:xfrm>
            <a:off x="5156199" y="4113588"/>
            <a:ext cx="296334" cy="966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C930D4-9DFA-4D48-BABD-CB0EC5F12740}"/>
              </a:ext>
            </a:extLst>
          </p:cNvPr>
          <p:cNvCxnSpPr>
            <a:cxnSpLocks/>
          </p:cNvCxnSpPr>
          <p:nvPr/>
        </p:nvCxnSpPr>
        <p:spPr>
          <a:xfrm>
            <a:off x="5771087" y="4113588"/>
            <a:ext cx="141824" cy="966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54F7397-E068-4E15-BF0D-6EB7DF10D2DE}"/>
              </a:ext>
            </a:extLst>
          </p:cNvPr>
          <p:cNvCxnSpPr>
            <a:cxnSpLocks/>
          </p:cNvCxnSpPr>
          <p:nvPr/>
        </p:nvCxnSpPr>
        <p:spPr>
          <a:xfrm>
            <a:off x="5841999" y="3157089"/>
            <a:ext cx="186268" cy="1922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070C3C-3281-4772-AD8F-54C5E4DA9315}"/>
              </a:ext>
            </a:extLst>
          </p:cNvPr>
          <p:cNvCxnSpPr>
            <a:cxnSpLocks/>
          </p:cNvCxnSpPr>
          <p:nvPr/>
        </p:nvCxnSpPr>
        <p:spPr>
          <a:xfrm>
            <a:off x="5960528" y="2081244"/>
            <a:ext cx="193682" cy="299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4766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F975-E5FF-4F17-8A1B-436F4899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following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DE21D-018A-457E-9C13-855D5968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132</a:t>
            </a:fld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560184-2F9A-43A3-9AF4-58010B3678DD}"/>
              </a:ext>
            </a:extLst>
          </p:cNvPr>
          <p:cNvSpPr/>
          <p:nvPr/>
        </p:nvSpPr>
        <p:spPr>
          <a:xfrm>
            <a:off x="586316" y="3768419"/>
            <a:ext cx="8041217" cy="19473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E5466A-BA5C-411B-A163-2B0B9B801C59}"/>
              </a:ext>
            </a:extLst>
          </p:cNvPr>
          <p:cNvSpPr/>
          <p:nvPr/>
        </p:nvSpPr>
        <p:spPr>
          <a:xfrm>
            <a:off x="849841" y="3717092"/>
            <a:ext cx="297391" cy="297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3C203F-870D-4457-AF6F-A02FEC872D42}"/>
              </a:ext>
            </a:extLst>
          </p:cNvPr>
          <p:cNvSpPr/>
          <p:nvPr/>
        </p:nvSpPr>
        <p:spPr>
          <a:xfrm>
            <a:off x="7947821" y="3717091"/>
            <a:ext cx="297391" cy="297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4D5535-38D8-496A-88BC-70FB9D238F3F}"/>
              </a:ext>
            </a:extLst>
          </p:cNvPr>
          <p:cNvSpPr/>
          <p:nvPr/>
        </p:nvSpPr>
        <p:spPr>
          <a:xfrm>
            <a:off x="2269437" y="3717092"/>
            <a:ext cx="297391" cy="297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8E39D0-DA25-4C15-B6DA-49FC92B0A295}"/>
              </a:ext>
            </a:extLst>
          </p:cNvPr>
          <p:cNvSpPr/>
          <p:nvPr/>
        </p:nvSpPr>
        <p:spPr>
          <a:xfrm>
            <a:off x="3689033" y="3717092"/>
            <a:ext cx="297391" cy="297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D472C2-2216-439B-9805-486965F35894}"/>
              </a:ext>
            </a:extLst>
          </p:cNvPr>
          <p:cNvSpPr/>
          <p:nvPr/>
        </p:nvSpPr>
        <p:spPr>
          <a:xfrm>
            <a:off x="5108629" y="3717092"/>
            <a:ext cx="297391" cy="297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8940A1-8180-401D-AE13-C03D64606E85}"/>
              </a:ext>
            </a:extLst>
          </p:cNvPr>
          <p:cNvSpPr/>
          <p:nvPr/>
        </p:nvSpPr>
        <p:spPr>
          <a:xfrm>
            <a:off x="6528225" y="3717092"/>
            <a:ext cx="297391" cy="297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49DF53-443B-4874-9206-53C7235AB637}"/>
              </a:ext>
            </a:extLst>
          </p:cNvPr>
          <p:cNvSpPr txBox="1"/>
          <p:nvPr/>
        </p:nvSpPr>
        <p:spPr>
          <a:xfrm>
            <a:off x="359194" y="3089581"/>
            <a:ext cx="159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- S2 running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- Fix PT2 (hence all frameworks are done)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5BF8EA-8925-4CEB-B15E-1163171B05FF}"/>
              </a:ext>
            </a:extLst>
          </p:cNvPr>
          <p:cNvSpPr txBox="1"/>
          <p:nvPr/>
        </p:nvSpPr>
        <p:spPr>
          <a:xfrm>
            <a:off x="2066809" y="4076086"/>
            <a:ext cx="82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m8w4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B39B2-38B0-44DB-B21D-FED0756E1324}"/>
              </a:ext>
            </a:extLst>
          </p:cNvPr>
          <p:cNvSpPr txBox="1"/>
          <p:nvPr/>
        </p:nvSpPr>
        <p:spPr>
          <a:xfrm>
            <a:off x="3462864" y="4077252"/>
            <a:ext cx="82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m9w1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F4616A-7384-4A17-B568-22A42BC29C42}"/>
              </a:ext>
            </a:extLst>
          </p:cNvPr>
          <p:cNvSpPr txBox="1"/>
          <p:nvPr/>
        </p:nvSpPr>
        <p:spPr>
          <a:xfrm>
            <a:off x="603250" y="4077253"/>
            <a:ext cx="82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m8w3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7A120-1D0C-4D4D-81EA-7A3E004A3E14}"/>
              </a:ext>
            </a:extLst>
          </p:cNvPr>
          <p:cNvSpPr txBox="1"/>
          <p:nvPr/>
        </p:nvSpPr>
        <p:spPr>
          <a:xfrm>
            <a:off x="4892671" y="4077252"/>
            <a:ext cx="82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m9w2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D3FF5-692F-4302-AB6C-DA5ACF5261A5}"/>
              </a:ext>
            </a:extLst>
          </p:cNvPr>
          <p:cNvSpPr txBox="1"/>
          <p:nvPr/>
        </p:nvSpPr>
        <p:spPr>
          <a:xfrm>
            <a:off x="6308726" y="4077252"/>
            <a:ext cx="82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m9w3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057808-00F2-421B-BBE5-A6439A3FD0D2}"/>
              </a:ext>
            </a:extLst>
          </p:cNvPr>
          <p:cNvSpPr txBox="1"/>
          <p:nvPr/>
        </p:nvSpPr>
        <p:spPr>
          <a:xfrm>
            <a:off x="7830345" y="4077252"/>
            <a:ext cx="82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m9w4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72C395-061E-4110-AD65-1280CE8BC52B}"/>
              </a:ext>
            </a:extLst>
          </p:cNvPr>
          <p:cNvSpPr txBox="1"/>
          <p:nvPr/>
        </p:nvSpPr>
        <p:spPr>
          <a:xfrm>
            <a:off x="1847543" y="3229762"/>
            <a:ext cx="158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- Benchmark S1 &amp; S2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sz="1200" dirty="0">
                <a:solidFill>
                  <a:srgbClr val="0070C0"/>
                </a:solidFill>
              </a:rPr>
              <a:t>Ch.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77CB36-4A5E-4D4A-BAA4-C3F5051B88F6}"/>
              </a:ext>
            </a:extLst>
          </p:cNvPr>
          <p:cNvSpPr txBox="1"/>
          <p:nvPr/>
        </p:nvSpPr>
        <p:spPr>
          <a:xfrm>
            <a:off x="3298589" y="3229762"/>
            <a:ext cx="180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en-US" sz="1200" dirty="0">
                <a:solidFill>
                  <a:srgbClr val="0070C0"/>
                </a:solidFill>
              </a:rPr>
              <a:t>Ch. Conclusion 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(1</a:t>
            </a:r>
            <a:r>
              <a:rPr lang="en-US" sz="1200" baseline="30000" dirty="0">
                <a:solidFill>
                  <a:srgbClr val="0070C0"/>
                </a:solidFill>
              </a:rPr>
              <a:t>st</a:t>
            </a:r>
            <a:r>
              <a:rPr lang="en-US" sz="1200" dirty="0">
                <a:solidFill>
                  <a:srgbClr val="0070C0"/>
                </a:solidFill>
              </a:rPr>
              <a:t> full draft)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1572C1-A003-4023-9A1F-36328667496E}"/>
              </a:ext>
            </a:extLst>
          </p:cNvPr>
          <p:cNvSpPr txBox="1"/>
          <p:nvPr/>
        </p:nvSpPr>
        <p:spPr>
          <a:xfrm>
            <a:off x="7658151" y="3070757"/>
            <a:ext cx="200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- Final draft</a:t>
            </a:r>
          </a:p>
          <a:p>
            <a:r>
              <a:rPr lang="en-US" sz="1200" dirty="0">
                <a:solidFill>
                  <a:srgbClr val="0070C0"/>
                </a:solidFill>
              </a:rPr>
              <a:t>-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presentation</a:t>
            </a:r>
          </a:p>
          <a:p>
            <a:r>
              <a:rPr lang="en-US" sz="1200" dirty="0"/>
              <a:t>- Depart for IE (09/28)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95A964-7B45-485B-A4C7-1C8B89C28A9F}"/>
              </a:ext>
            </a:extLst>
          </p:cNvPr>
          <p:cNvSpPr txBox="1"/>
          <p:nvPr/>
        </p:nvSpPr>
        <p:spPr>
          <a:xfrm>
            <a:off x="4853969" y="3429817"/>
            <a:ext cx="159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en-US" sz="1200" dirty="0">
                <a:solidFill>
                  <a:srgbClr val="0070C0"/>
                </a:solidFill>
              </a:rPr>
              <a:t>2</a:t>
            </a:r>
            <a:r>
              <a:rPr lang="en-US" sz="1200" baseline="30000" dirty="0">
                <a:solidFill>
                  <a:srgbClr val="0070C0"/>
                </a:solidFill>
              </a:rPr>
              <a:t>nd</a:t>
            </a:r>
            <a:r>
              <a:rPr lang="en-US" sz="1200" dirty="0">
                <a:solidFill>
                  <a:srgbClr val="0070C0"/>
                </a:solidFill>
              </a:rPr>
              <a:t> draft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49DA34-8BEE-4EC4-BE3F-C29A2AD1CE71}"/>
              </a:ext>
            </a:extLst>
          </p:cNvPr>
          <p:cNvSpPr txBox="1"/>
          <p:nvPr/>
        </p:nvSpPr>
        <p:spPr>
          <a:xfrm>
            <a:off x="5845412" y="3260540"/>
            <a:ext cx="1725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en-US" sz="1200" dirty="0">
                <a:solidFill>
                  <a:srgbClr val="0070C0"/>
                </a:solidFill>
              </a:rPr>
              <a:t>3</a:t>
            </a:r>
            <a:r>
              <a:rPr lang="en-US" sz="1200" baseline="30000" dirty="0">
                <a:solidFill>
                  <a:srgbClr val="0070C0"/>
                </a:solidFill>
              </a:rPr>
              <a:t>rd</a:t>
            </a:r>
            <a:r>
              <a:rPr lang="en-US" sz="1200" dirty="0">
                <a:solidFill>
                  <a:srgbClr val="0070C0"/>
                </a:solidFill>
              </a:rPr>
              <a:t> draft</a:t>
            </a:r>
          </a:p>
          <a:p>
            <a:r>
              <a:rPr lang="en-US" sz="1200" dirty="0"/>
              <a:t>-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Rehearse presentation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98284C-96DB-47BE-9927-2EC6A872822D}"/>
              </a:ext>
            </a:extLst>
          </p:cNvPr>
          <p:cNvSpPr txBox="1"/>
          <p:nvPr/>
        </p:nvSpPr>
        <p:spPr>
          <a:xfrm>
            <a:off x="334552" y="4459726"/>
            <a:ext cx="245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 sz="1200" dirty="0"/>
              <a:t>: implantation related</a:t>
            </a:r>
          </a:p>
          <a:p>
            <a:r>
              <a:rPr lang="en-US" sz="1200" dirty="0">
                <a:solidFill>
                  <a:srgbClr val="0070C0"/>
                </a:solidFill>
              </a:rPr>
              <a:t>Blue</a:t>
            </a:r>
            <a:r>
              <a:rPr lang="en-US" sz="1200" dirty="0"/>
              <a:t>: writing related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Brown</a:t>
            </a:r>
            <a:r>
              <a:rPr lang="en-US" sz="1200" dirty="0"/>
              <a:t>: presentation related</a:t>
            </a:r>
          </a:p>
        </p:txBody>
      </p:sp>
    </p:spTree>
    <p:extLst>
      <p:ext uri="{BB962C8B-B14F-4D97-AF65-F5344CB8AC3E}">
        <p14:creationId xmlns:p14="http://schemas.microsoft.com/office/powerpoint/2010/main" val="38847473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55A5-4864-42CD-A331-B70A5BF6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Ptolemy issue #1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1C8BD5-C63F-436D-A1C9-C11949BC4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8" y="1910822"/>
            <a:ext cx="691276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761BA-48AE-4E09-9BD6-33B91170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A617AF-019E-4FB4-AE0B-FEA4D9D70BCA}"/>
              </a:ext>
            </a:extLst>
          </p:cNvPr>
          <p:cNvSpPr txBox="1">
            <a:spLocks/>
          </p:cNvSpPr>
          <p:nvPr/>
        </p:nvSpPr>
        <p:spPr>
          <a:xfrm>
            <a:off x="628650" y="1383914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Error: outputs return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781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AF4B1D-4798-4E27-B75C-9D036767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2094689"/>
            <a:ext cx="4417483" cy="2164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24DBD3-C39D-4D9E-86BE-0954B79B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Ptolemy issue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5A143-119D-4D85-9C49-3FCB2B51C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7048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Root cause: algebraic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49C1B-A9C4-426B-B7B8-10E18D6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584FA-C717-4692-9607-E7E5F064C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73"/>
          <a:stretch/>
        </p:blipFill>
        <p:spPr>
          <a:xfrm>
            <a:off x="778933" y="4527419"/>
            <a:ext cx="6917267" cy="1917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2ADE05-D2A9-4E00-9B97-0DAFBB51BF7A}"/>
              </a:ext>
            </a:extLst>
          </p:cNvPr>
          <p:cNvSpPr txBox="1"/>
          <p:nvPr/>
        </p:nvSpPr>
        <p:spPr>
          <a:xfrm>
            <a:off x="5251450" y="2782669"/>
            <a:ext cx="241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Ptolemy’s routines: </a:t>
            </a:r>
            <a:r>
              <a:rPr lang="en-US" i="1" dirty="0">
                <a:solidFill>
                  <a:srgbClr val="FF0000"/>
                </a:solidFill>
              </a:rPr>
              <a:t>Init() </a:t>
            </a:r>
            <a:r>
              <a:rPr lang="en-US" dirty="0">
                <a:solidFill>
                  <a:srgbClr val="FF0000"/>
                </a:solidFill>
              </a:rPr>
              <a:t>before </a:t>
            </a:r>
            <a:r>
              <a:rPr lang="en-US" i="1" dirty="0">
                <a:solidFill>
                  <a:srgbClr val="FF0000"/>
                </a:solidFill>
              </a:rPr>
              <a:t>Set() </a:t>
            </a:r>
            <a:r>
              <a:rPr lang="en-US" dirty="0">
                <a:solidFill>
                  <a:srgbClr val="FF0000"/>
                </a:solidFill>
              </a:rPr>
              <a:t>= ☹️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4E1F8-A533-4101-B4AA-6450C27E4B6C}"/>
              </a:ext>
            </a:extLst>
          </p:cNvPr>
          <p:cNvSpPr txBox="1"/>
          <p:nvPr/>
        </p:nvSpPr>
        <p:spPr>
          <a:xfrm>
            <a:off x="4818591" y="4902543"/>
            <a:ext cx="28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Other simulator’s routines: </a:t>
            </a:r>
            <a:r>
              <a:rPr lang="en-US" i="1" dirty="0">
                <a:solidFill>
                  <a:srgbClr val="FF0000"/>
                </a:solidFill>
              </a:rPr>
              <a:t>Set() </a:t>
            </a:r>
            <a:r>
              <a:rPr lang="en-US" dirty="0">
                <a:solidFill>
                  <a:srgbClr val="FF0000"/>
                </a:solidFill>
              </a:rPr>
              <a:t>before </a:t>
            </a:r>
            <a:r>
              <a:rPr lang="en-US" i="1" dirty="0">
                <a:solidFill>
                  <a:srgbClr val="FF0000"/>
                </a:solidFill>
              </a:rPr>
              <a:t>Init() </a:t>
            </a:r>
            <a:r>
              <a:rPr lang="en-US" dirty="0">
                <a:solidFill>
                  <a:srgbClr val="FF0000"/>
                </a:solidFill>
              </a:rPr>
              <a:t>= 🙂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8EF1C-A9E2-4F8F-9D50-EA1FB24886E8}"/>
              </a:ext>
            </a:extLst>
          </p:cNvPr>
          <p:cNvSpPr/>
          <p:nvPr/>
        </p:nvSpPr>
        <p:spPr>
          <a:xfrm>
            <a:off x="778933" y="4102106"/>
            <a:ext cx="2650067" cy="2459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C68806-AE02-45B8-AB2C-37DDFA948CE9}"/>
              </a:ext>
            </a:extLst>
          </p:cNvPr>
          <p:cNvSpPr/>
          <p:nvPr/>
        </p:nvSpPr>
        <p:spPr>
          <a:xfrm>
            <a:off x="4911725" y="5846361"/>
            <a:ext cx="2650067" cy="2459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037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ADE7-E076-4679-85C0-19184E38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Ptolemy issue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9F4E4-8B25-4F56-8C1F-F79E5EBA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B35C5-E40D-4894-9D0E-A664B562E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2358"/>
            <a:ext cx="7886700" cy="4351338"/>
          </a:xfrm>
        </p:spPr>
        <p:txBody>
          <a:bodyPr/>
          <a:lstStyle/>
          <a:p>
            <a:r>
              <a:rPr lang="en-US" dirty="0"/>
              <a:t>Error : failed to accept user defined parameters</a:t>
            </a:r>
          </a:p>
          <a:p>
            <a:r>
              <a:rPr lang="en-US" dirty="0"/>
              <a:t>Root cause: unclear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5417BC-886B-4D56-91C7-3C3AFDD2F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43" y="2474641"/>
            <a:ext cx="5756324" cy="38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01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0E55-5E97-41D2-95C1-A74693D3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: FMU not supported</a:t>
            </a:r>
          </a:p>
          <a:p>
            <a:r>
              <a:rPr lang="en-US" dirty="0"/>
              <a:t>Root cause: unsupported library (Python in this case). PTII only supports default FMU (C/C++) or JAVA wrapper. </a:t>
            </a:r>
            <a:r>
              <a:rPr lang="en-US" dirty="0">
                <a:sym typeface="Wingdings" panose="05000000000000000000" pitchFamily="2" charset="2"/>
              </a:rPr>
              <a:t> Inflexibility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4BB83-DF6C-4042-8B5D-3A89E6DF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D33C0E-6B28-4339-948D-CE88D76B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dirty="0"/>
              <a:t>Ptolemy issue #3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36DD4-75D3-46F6-B21F-11297392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3002355"/>
            <a:ext cx="7535333" cy="31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32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2664-4E32-4E8F-9244-4319DA2E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Ptolemy issues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B434-81B5-408D-B468-0A745F2D2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FMI still rather experimental 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limitations: </a:t>
            </a:r>
          </a:p>
          <a:p>
            <a:pPr marL="0" indent="0">
              <a:buNone/>
            </a:pPr>
            <a:r>
              <a:rPr lang="en-US" dirty="0"/>
              <a:t>	no </a:t>
            </a:r>
            <a:r>
              <a:rPr lang="en-US" dirty="0" err="1"/>
              <a:t>params_set</a:t>
            </a:r>
            <a:r>
              <a:rPr lang="en-US" dirty="0"/>
              <a:t>(), not supporting some type of binaries</a:t>
            </a:r>
          </a:p>
          <a:p>
            <a:endParaRPr lang="en-US" dirty="0"/>
          </a:p>
          <a:p>
            <a:r>
              <a:rPr lang="en-US" dirty="0"/>
              <a:t>Coping strategy: roll back to TCP/UDP approach?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C8B35-9F6C-4097-AE86-31AB57BD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93F35-F70F-4B19-ABCB-23FB2D77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92" y="2294896"/>
            <a:ext cx="5370129" cy="1261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80688-2847-42BE-9A9C-7C0DA906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15" y="2612500"/>
            <a:ext cx="4756785" cy="1033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4941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C6F3D2A-6E43-49BC-A8A6-78C76DF621C3}"/>
              </a:ext>
            </a:extLst>
          </p:cNvPr>
          <p:cNvSpPr/>
          <p:nvPr/>
        </p:nvSpPr>
        <p:spPr>
          <a:xfrm>
            <a:off x="1015999" y="2125133"/>
            <a:ext cx="2260601" cy="32938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5E91A-BDD8-4427-8BFA-B3567B9B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middle-ground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1A22-D2A5-42EC-AA95-566B2B6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BC3B5-68AE-4DCB-8EC2-86C75459320D}"/>
              </a:ext>
            </a:extLst>
          </p:cNvPr>
          <p:cNvSpPr/>
          <p:nvPr/>
        </p:nvSpPr>
        <p:spPr>
          <a:xfrm>
            <a:off x="4816045" y="2088714"/>
            <a:ext cx="3063445" cy="32938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3034A7-2AAD-4E02-9D90-99B9327A0FD1}"/>
              </a:ext>
            </a:extLst>
          </p:cNvPr>
          <p:cNvSpPr/>
          <p:nvPr/>
        </p:nvSpPr>
        <p:spPr>
          <a:xfrm>
            <a:off x="5196418" y="3388519"/>
            <a:ext cx="1295399" cy="7196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 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6C6677-6279-44F2-8182-9DC2961DB012}"/>
              </a:ext>
            </a:extLst>
          </p:cNvPr>
          <p:cNvSpPr/>
          <p:nvPr/>
        </p:nvSpPr>
        <p:spPr>
          <a:xfrm>
            <a:off x="1592594" y="3363119"/>
            <a:ext cx="1295400" cy="7450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89E5-DA60-479B-BD22-77D930C68181}"/>
              </a:ext>
            </a:extLst>
          </p:cNvPr>
          <p:cNvSpPr txBox="1"/>
          <p:nvPr/>
        </p:nvSpPr>
        <p:spPr>
          <a:xfrm>
            <a:off x="5109516" y="2184619"/>
            <a:ext cx="2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Ptolemy for orchestrating with other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9648B-0C49-4357-ACFF-BCF3075BC344}"/>
              </a:ext>
            </a:extLst>
          </p:cNvPr>
          <p:cNvSpPr txBox="1"/>
          <p:nvPr/>
        </p:nvSpPr>
        <p:spPr>
          <a:xfrm>
            <a:off x="1088709" y="2252352"/>
            <a:ext cx="1984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3rd party engine for ODE solving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8BC1A8-55D3-4C79-8A0F-EFF7F85EBFB8}"/>
              </a:ext>
            </a:extLst>
          </p:cNvPr>
          <p:cNvSpPr/>
          <p:nvPr/>
        </p:nvSpPr>
        <p:spPr>
          <a:xfrm>
            <a:off x="6358468" y="4385554"/>
            <a:ext cx="1295399" cy="7196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actors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CE7369-CE1C-4262-AF7E-98C3132AB2D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53267" y="3735652"/>
            <a:ext cx="2343151" cy="12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9174A9-8756-407B-BE86-ABBE02E376BE}"/>
              </a:ext>
            </a:extLst>
          </p:cNvPr>
          <p:cNvSpPr txBox="1"/>
          <p:nvPr/>
        </p:nvSpPr>
        <p:spPr>
          <a:xfrm>
            <a:off x="3517587" y="3328026"/>
            <a:ext cx="181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TCP/UDP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FEBDC7-26D5-417A-812E-B42816F199C8}"/>
              </a:ext>
            </a:extLst>
          </p:cNvPr>
          <p:cNvCxnSpPr>
            <a:cxnSpLocks/>
          </p:cNvCxnSpPr>
          <p:nvPr/>
        </p:nvCxnSpPr>
        <p:spPr>
          <a:xfrm>
            <a:off x="6491817" y="3735652"/>
            <a:ext cx="472949" cy="649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5657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233-3A2D-43B2-982C-5B9817A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middle-ground solution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2FCE06-7092-47B9-A539-9D529FBC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6536680" cy="1930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D159-6BDE-44FB-BB60-63DACF59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139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C32D0-6CFA-47E5-A4E8-7A73CEC7DF59}"/>
              </a:ext>
            </a:extLst>
          </p:cNvPr>
          <p:cNvCxnSpPr>
            <a:cxnSpLocks/>
          </p:cNvCxnSpPr>
          <p:nvPr/>
        </p:nvCxnSpPr>
        <p:spPr>
          <a:xfrm flipH="1">
            <a:off x="628650" y="3016252"/>
            <a:ext cx="1454150" cy="17758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362B0D-1C94-4957-811B-A49BFDEFBE67}"/>
              </a:ext>
            </a:extLst>
          </p:cNvPr>
          <p:cNvCxnSpPr>
            <a:cxnSpLocks/>
          </p:cNvCxnSpPr>
          <p:nvPr/>
        </p:nvCxnSpPr>
        <p:spPr>
          <a:xfrm>
            <a:off x="2548467" y="3016252"/>
            <a:ext cx="3007783" cy="17758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6F4F2E-A189-4FE2-8A0F-743371EE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792133"/>
            <a:ext cx="4927600" cy="15516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5D398C-2B31-4BBA-AB68-7813639E1C9D}"/>
              </a:ext>
            </a:extLst>
          </p:cNvPr>
          <p:cNvSpPr txBox="1"/>
          <p:nvPr/>
        </p:nvSpPr>
        <p:spPr>
          <a:xfrm>
            <a:off x="1978670" y="1984138"/>
            <a:ext cx="287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 defined actor template</a:t>
            </a:r>
          </a:p>
        </p:txBody>
      </p:sp>
    </p:spTree>
    <p:extLst>
      <p:ext uri="{BB962C8B-B14F-4D97-AF65-F5344CB8AC3E}">
        <p14:creationId xmlns:p14="http://schemas.microsoft.com/office/powerpoint/2010/main" val="3992659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74BE-D127-48EB-9FDB-D21F9B05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485CA-53BA-466E-9A7A-43A48A054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Negrin</a:t>
            </a:r>
            <a:r>
              <a:rPr lang="en-US" dirty="0"/>
              <a:t> et al [3] use Ptolemy II to address orchestration</a:t>
            </a:r>
          </a:p>
          <a:p>
            <a:r>
              <a:rPr lang="en-US" dirty="0"/>
              <a:t>Ptolemy II framework:</a:t>
            </a:r>
          </a:p>
          <a:p>
            <a:pPr lvl="1"/>
            <a:r>
              <a:rPr lang="en-US" dirty="0"/>
              <a:t>A</a:t>
            </a:r>
            <a:r>
              <a:rPr lang="en-US" i="1" dirty="0"/>
              <a:t> </a:t>
            </a:r>
            <a:r>
              <a:rPr lang="en-US" dirty="0">
                <a:solidFill>
                  <a:schemeClr val="accent1"/>
                </a:solidFill>
              </a:rPr>
              <a:t>Director</a:t>
            </a:r>
            <a:r>
              <a:rPr lang="en-US" dirty="0"/>
              <a:t> implemented under a </a:t>
            </a:r>
            <a:r>
              <a:rPr lang="en-US" dirty="0">
                <a:solidFill>
                  <a:schemeClr val="accent1"/>
                </a:solidFill>
              </a:rPr>
              <a:t>domain</a:t>
            </a:r>
            <a:r>
              <a:rPr lang="en-US" dirty="0"/>
              <a:t> to execute </a:t>
            </a:r>
            <a:r>
              <a:rPr lang="en-US" dirty="0">
                <a:solidFill>
                  <a:schemeClr val="accent1"/>
                </a:solidFill>
              </a:rPr>
              <a:t>actors</a:t>
            </a:r>
            <a:r>
              <a:rPr lang="en-US" i="1" dirty="0"/>
              <a:t>’</a:t>
            </a:r>
            <a:r>
              <a:rPr lang="en-US" dirty="0"/>
              <a:t> sequences</a:t>
            </a:r>
          </a:p>
          <a:p>
            <a:r>
              <a:rPr lang="en-US" dirty="0"/>
              <a:t>Requirements: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5990-2F28-43FC-819C-AD668C14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665622-1896-4623-96CC-0CE1D273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17" y="3425561"/>
            <a:ext cx="4706007" cy="1371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54A838-B8E6-4C6D-A0F6-34F02E23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79" y="4797352"/>
            <a:ext cx="4877481" cy="1095528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57CE446-BD70-4ECA-8CC9-19F6A69D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49" y="6176963"/>
            <a:ext cx="7262283" cy="544513"/>
          </a:xfrm>
        </p:spPr>
        <p:txBody>
          <a:bodyPr/>
          <a:lstStyle/>
          <a:p>
            <a:pPr algn="l"/>
            <a:r>
              <a:rPr lang="en-US"/>
              <a:t>[3] Negrin, D. A. M., Cleophas, L., &amp; van den Brand, M. (2021). Using Ptolemy II as a Framework for Virtual Entity Integration and Orchestration in Digital Twins. </a:t>
            </a:r>
            <a:r>
              <a:rPr lang="en-US" i="1"/>
              <a:t>Companion Proceedings - 24th International Conference on Model-Driven Engineering Languages and Systems, MODELS-C 2021</a:t>
            </a:r>
            <a:r>
              <a:rPr lang="en-US"/>
              <a:t>, 233–236. https://doi.org/10.1109/MODELS-C53483.2021.00041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9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08A4C3-AE56-417C-A7BB-E9FFB798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 DT use case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20606-0386-4025-AE6F-117365BBF0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Director of process network domain: </a:t>
            </a:r>
            <a:r>
              <a:rPr lang="en-GB" dirty="0"/>
              <a:t>concurrently execute the models and concurrently exchange data between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TCP/IP server in 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PID controller in Simulink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Path selection in Simulink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3D environment model in Unity and MATLAB script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inputs, LD: destination, KS: start/stop driving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244F9-4CE2-450B-9A83-ECFE7FC3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3C982F3F-891E-40F0-8172-C577B5FDCA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003642"/>
            <a:ext cx="3886200" cy="39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6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1BC123-2DC0-4829-8E61-BA290F82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1CCCD4-AF46-493F-A38C-8E4ECFFD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the data exchange using the Simulink actor’s ports rather  than over TCP/IP</a:t>
            </a:r>
          </a:p>
          <a:p>
            <a:r>
              <a:rPr lang="en-GB" dirty="0"/>
              <a:t>Automate the generation of S-functions for Simulink models</a:t>
            </a:r>
          </a:p>
          <a:p>
            <a:r>
              <a:rPr lang="en-GB" dirty="0"/>
              <a:t>Test different communication </a:t>
            </a:r>
            <a:r>
              <a:rPr lang="en-GB"/>
              <a:t>technologies other than </a:t>
            </a:r>
            <a:r>
              <a:rPr lang="en-GB" dirty="0"/>
              <a:t>TCP/IP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B1E98-7A68-4980-A38A-5630458F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2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03/23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David, </a:t>
            </a:r>
            <a:r>
              <a:rPr lang="en-US" dirty="0" err="1"/>
              <a:t>Loek</a:t>
            </a:r>
            <a:endParaRPr lang="en-US" dirty="0"/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Overview of DT in biomanufacturing domain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1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B857-8F1B-4CCB-9C42-458319DF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phase: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EE6E3-E5B8-47B4-BF8E-848F962C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Investigate similar services (in DTs) from the (bio-)chemical domain, or relevant other domains.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Investigate and explore technologies for model integration and orchestration, and sensor implementation.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Define KPI’s for the integration and orchestration as a function of the provided service.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Investigate and select platform and MDSE approach for implementing the system (preference is for Ptolemy II).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Decide which DT service and limited set of requirements to (first) implement.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64C9F-2F1A-4EA0-9E7A-A3A2BEE8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79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B162-A068-4F6A-B52E-5FAD499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DT in biomanufacturing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455BD-AA77-46C4-B4A4-CA8362904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Kritzinger</a:t>
            </a:r>
            <a:r>
              <a:rPr lang="en-US" dirty="0"/>
              <a:t> et al [1] classify DTs based on the level of integration:</a:t>
            </a:r>
          </a:p>
          <a:p>
            <a:r>
              <a:rPr lang="en-US" dirty="0"/>
              <a:t>Digital model</a:t>
            </a:r>
          </a:p>
          <a:p>
            <a:pPr lvl="1"/>
            <a:r>
              <a:rPr lang="en-US" dirty="0"/>
              <a:t>No real-time data exchange, i.e., simulation</a:t>
            </a:r>
          </a:p>
          <a:p>
            <a:r>
              <a:rPr lang="en-US" dirty="0"/>
              <a:t>Digital shadow</a:t>
            </a:r>
          </a:p>
          <a:p>
            <a:pPr lvl="1"/>
            <a:r>
              <a:rPr lang="en-US" dirty="0"/>
              <a:t>Unidirectional RT data exchange</a:t>
            </a:r>
          </a:p>
          <a:p>
            <a:r>
              <a:rPr lang="en-US" dirty="0"/>
              <a:t>Digital twin</a:t>
            </a:r>
          </a:p>
          <a:p>
            <a:pPr lvl="1"/>
            <a:r>
              <a:rPr lang="en-US" dirty="0"/>
              <a:t>Bidirectional RT data exchange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EF1-822B-4030-A417-678E7E36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49262-E2CD-4D21-B326-3E0366A2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800" y="6356351"/>
            <a:ext cx="7188200" cy="365125"/>
          </a:xfrm>
        </p:spPr>
        <p:txBody>
          <a:bodyPr/>
          <a:lstStyle/>
          <a:p>
            <a:pPr algn="l"/>
            <a:r>
              <a:rPr lang="en-US"/>
              <a:t>[1] Kritzinger, W., Karner, M., Traar, G., Henjes, J., &amp; Sihn, W. (2018). Digital Twin in manufacturing: A categorical literature review and classification. </a:t>
            </a:r>
            <a:r>
              <a:rPr lang="en-US" i="1"/>
              <a:t>IFAC-PapersOnLine</a:t>
            </a:r>
            <a:r>
              <a:rPr lang="en-US"/>
              <a:t>, </a:t>
            </a:r>
            <a:r>
              <a:rPr lang="en-US" i="1"/>
              <a:t>51</a:t>
            </a:r>
            <a:r>
              <a:rPr lang="en-US"/>
              <a:t>(11), 1016–1022. https://doi.org/10.1016/J.IFACOL.2018.08.474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9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7F22-487E-45FC-83C0-9479AF6C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9F42-33C5-4A40-8135-ABB3A5DE3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Systems program</a:t>
            </a:r>
          </a:p>
          <a:p>
            <a:r>
              <a:rPr lang="en-US" dirty="0"/>
              <a:t>Relevant courses: System Engineering Design, Real-time systems, Quantitative Evaluation of ES</a:t>
            </a:r>
          </a:p>
          <a:p>
            <a:r>
              <a:rPr lang="en-US" dirty="0"/>
              <a:t>Software development exp @ ASML, TomTom... and more.</a:t>
            </a:r>
          </a:p>
          <a:p>
            <a:r>
              <a:rPr lang="en-US" dirty="0"/>
              <a:t>Goal: graduate in late Aug - mid Sep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F8359-17CB-4296-BEAE-0880EA92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7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2680-926A-4EC5-8234-755191512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DT in biomanufacturing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91F6F-E428-4C97-952B-A50F139A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B5BD2-381C-4D1A-B38D-EFD184D6B699}"/>
              </a:ext>
            </a:extLst>
          </p:cNvPr>
          <p:cNvSpPr/>
          <p:nvPr/>
        </p:nvSpPr>
        <p:spPr>
          <a:xfrm>
            <a:off x="1259417" y="1814649"/>
            <a:ext cx="1413933" cy="35333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plant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AF89A4-AFE7-4698-8FC9-0B5E1A6A3763}"/>
              </a:ext>
            </a:extLst>
          </p:cNvPr>
          <p:cNvSpPr/>
          <p:nvPr/>
        </p:nvSpPr>
        <p:spPr>
          <a:xfrm>
            <a:off x="5765800" y="3049968"/>
            <a:ext cx="1413933" cy="812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B26495B-A129-4223-A18E-522C082A5386}"/>
              </a:ext>
            </a:extLst>
          </p:cNvPr>
          <p:cNvSpPr/>
          <p:nvPr/>
        </p:nvSpPr>
        <p:spPr>
          <a:xfrm>
            <a:off x="3715799" y="2686844"/>
            <a:ext cx="1557867" cy="3931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2EE35AB1-FF27-4D39-8C15-6DC5957B73F1}"/>
              </a:ext>
            </a:extLst>
          </p:cNvPr>
          <p:cNvSpPr/>
          <p:nvPr/>
        </p:nvSpPr>
        <p:spPr>
          <a:xfrm>
            <a:off x="4091516" y="4626002"/>
            <a:ext cx="1981200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control/adjust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9BD94-729B-4EF0-9450-6620C7FBDFBB}"/>
              </a:ext>
            </a:extLst>
          </p:cNvPr>
          <p:cNvSpPr txBox="1"/>
          <p:nvPr/>
        </p:nvSpPr>
        <p:spPr>
          <a:xfrm>
            <a:off x="3953930" y="2414364"/>
            <a:ext cx="110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04FB1B-81A7-4A25-A368-5FDA8BDFABF3}"/>
              </a:ext>
            </a:extLst>
          </p:cNvPr>
          <p:cNvSpPr txBox="1"/>
          <p:nvPr/>
        </p:nvSpPr>
        <p:spPr>
          <a:xfrm>
            <a:off x="2951698" y="4605762"/>
            <a:ext cx="110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8A6DAD-B8B4-4305-A83A-71C42931EB43}"/>
              </a:ext>
            </a:extLst>
          </p:cNvPr>
          <p:cNvSpPr txBox="1"/>
          <p:nvPr/>
        </p:nvSpPr>
        <p:spPr>
          <a:xfrm>
            <a:off x="1072079" y="5471938"/>
            <a:ext cx="1879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Biomanufacturing infrastructures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5E32D3-D78C-4132-AC04-73EA7F28EF60}"/>
              </a:ext>
            </a:extLst>
          </p:cNvPr>
          <p:cNvSpPr txBox="1"/>
          <p:nvPr/>
        </p:nvSpPr>
        <p:spPr>
          <a:xfrm>
            <a:off x="5794897" y="3838969"/>
            <a:ext cx="156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plant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5FAB82-1453-4888-AB48-6A40F5DF1E5C}"/>
              </a:ext>
            </a:extLst>
          </p:cNvPr>
          <p:cNvSpPr/>
          <p:nvPr/>
        </p:nvSpPr>
        <p:spPr>
          <a:xfrm>
            <a:off x="5328716" y="2413428"/>
            <a:ext cx="2316684" cy="1953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FE2168-F32E-4E3D-A45D-BA67FE340030}"/>
              </a:ext>
            </a:extLst>
          </p:cNvPr>
          <p:cNvSpPr txBox="1"/>
          <p:nvPr/>
        </p:nvSpPr>
        <p:spPr>
          <a:xfrm>
            <a:off x="5664200" y="262905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Digital model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E6F149-204A-4C15-AC98-726D30BE4753}"/>
              </a:ext>
            </a:extLst>
          </p:cNvPr>
          <p:cNvSpPr/>
          <p:nvPr/>
        </p:nvSpPr>
        <p:spPr>
          <a:xfrm>
            <a:off x="3439586" y="1617134"/>
            <a:ext cx="4815414" cy="30564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90DD32-F093-4721-91CE-40911652F8A7}"/>
              </a:ext>
            </a:extLst>
          </p:cNvPr>
          <p:cNvSpPr txBox="1"/>
          <p:nvPr/>
        </p:nvSpPr>
        <p:spPr>
          <a:xfrm>
            <a:off x="5103282" y="196153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Digital shadow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2E7CED-3354-43FA-B8DD-68D13E687815}"/>
              </a:ext>
            </a:extLst>
          </p:cNvPr>
          <p:cNvSpPr/>
          <p:nvPr/>
        </p:nvSpPr>
        <p:spPr>
          <a:xfrm>
            <a:off x="2951698" y="1358814"/>
            <a:ext cx="5655734" cy="4445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F5393F-E612-48B4-8CA2-D9772570EF33}"/>
              </a:ext>
            </a:extLst>
          </p:cNvPr>
          <p:cNvSpPr txBox="1"/>
          <p:nvPr/>
        </p:nvSpPr>
        <p:spPr>
          <a:xfrm>
            <a:off x="5765800" y="488194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Digital twin</a:t>
            </a:r>
          </a:p>
        </p:txBody>
      </p:sp>
    </p:spTree>
    <p:extLst>
      <p:ext uri="{BB962C8B-B14F-4D97-AF65-F5344CB8AC3E}">
        <p14:creationId xmlns:p14="http://schemas.microsoft.com/office/powerpoint/2010/main" val="1986831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3A91-00C5-463A-9CAB-85DBAB36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DT in biomanufacturing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E307-5052-4C23-B567-B91178E74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operator interventions are still often needed in many biomanufacturing scenario. Hence, a more relaxed definition of DT can be used [2][3].</a:t>
            </a:r>
          </a:p>
          <a:p>
            <a:r>
              <a:rPr lang="en-US" dirty="0"/>
              <a:t>That introduces the requirement of Human Machine Interface (HMI), e.g., GUI.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4333-E3B0-4AA6-B421-458BAC72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B501F-F56B-4AB6-BFE4-8AC9AF73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20" y="3429000"/>
            <a:ext cx="5848330" cy="21758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199E7-4CA8-46F0-9535-9E2DAE6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5799667"/>
            <a:ext cx="7270750" cy="921810"/>
          </a:xfrm>
        </p:spPr>
        <p:txBody>
          <a:bodyPr/>
          <a:lstStyle/>
          <a:p>
            <a:pPr algn="l"/>
            <a:r>
              <a:rPr lang="en-US"/>
              <a:t>[2] </a:t>
            </a:r>
            <a:r>
              <a:rPr lang="en-GB"/>
              <a:t>Udugama, I. A., Lopez, P. C., Gargalo, C. L., Li, X., Bayer, C., &amp; Gernaey, K. v. (2021). Digital Twin in biomanufacturing: challenges and opportunities towards its implementation. </a:t>
            </a:r>
            <a:r>
              <a:rPr lang="en-GB" i="1"/>
              <a:t>Systems Microbiology and Biomanufacturing</a:t>
            </a:r>
            <a:r>
              <a:rPr lang="en-GB"/>
              <a:t>, </a:t>
            </a:r>
            <a:r>
              <a:rPr lang="en-GB" i="1"/>
              <a:t>1</a:t>
            </a:r>
            <a:r>
              <a:rPr lang="en-GB"/>
              <a:t>(3), 257–274. </a:t>
            </a:r>
            <a:r>
              <a:rPr lang="en-GB">
                <a:hlinkClick r:id="rId3"/>
              </a:rPr>
              <a:t>https://doi.org/10.1007/s43393-021-00024-0</a:t>
            </a:r>
            <a:endParaRPr lang="en-US"/>
          </a:p>
          <a:p>
            <a:pPr algn="l"/>
            <a:r>
              <a:rPr lang="en-US"/>
              <a:t>[3] Udugama, I. A., Gargalo, C. L., Yamashita, Y., Taube, M. A., Palazoglu, A., Young, B. R., Gernaey, K. v., Kulahci, M., &amp; Bayer, C. (2020). The Role of Big Data in Industrial (Bio)chemical Process Operations. </a:t>
            </a:r>
            <a:r>
              <a:rPr lang="en-US" i="1"/>
              <a:t>Industrial and Engineering Chemistry Research</a:t>
            </a:r>
            <a:r>
              <a:rPr lang="en-US"/>
              <a:t>, </a:t>
            </a:r>
            <a:r>
              <a:rPr lang="en-US" i="1"/>
              <a:t>59</a:t>
            </a:r>
            <a:r>
              <a:rPr lang="en-US"/>
              <a:t>(34), 15283–15297. https://doi.org/10.1021/ACS.IECR.0C01872/ASSET/IMAGES/ACS.IECR.0C01872.SOCIAL.JPEG_V03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81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CAD8-C4EC-414C-9A35-4E30D57F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of DT in biomanufacturing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14FD7-9E47-4E53-8CBB-5668F5D6A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Monitoring</a:t>
            </a:r>
            <a:r>
              <a:rPr lang="en-US" dirty="0"/>
              <a:t>:</a:t>
            </a:r>
          </a:p>
          <a:p>
            <a:r>
              <a:rPr lang="en-US" dirty="0"/>
              <a:t>Hardware sensors </a:t>
            </a:r>
          </a:p>
          <a:p>
            <a:r>
              <a:rPr lang="en-US" dirty="0"/>
              <a:t>Soft sensors</a:t>
            </a:r>
          </a:p>
          <a:p>
            <a:pPr lvl="1"/>
            <a:r>
              <a:rPr lang="en-US" dirty="0"/>
              <a:t>Multivariate data analysis (MVDA) =&gt; black box </a:t>
            </a:r>
          </a:p>
          <a:p>
            <a:pPr lvl="1"/>
            <a:r>
              <a:rPr lang="en-US" dirty="0"/>
              <a:t>Artificial neural network (ANN) =&gt; black box </a:t>
            </a:r>
          </a:p>
          <a:p>
            <a:pPr lvl="1"/>
            <a:r>
              <a:rPr lang="en-US" dirty="0"/>
              <a:t>mechanistic models =&gt; white box</a:t>
            </a:r>
          </a:p>
          <a:p>
            <a:pPr lvl="1"/>
            <a:r>
              <a:rPr lang="en-US" dirty="0"/>
              <a:t>Hybrid =&gt; gray box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Model</a:t>
            </a:r>
            <a:r>
              <a:rPr lang="en-US" dirty="0"/>
              <a:t> (static or dynamic):</a:t>
            </a:r>
          </a:p>
          <a:p>
            <a:r>
              <a:rPr lang="en-US" dirty="0"/>
              <a:t>Recursive parameter estimation (RPE)</a:t>
            </a:r>
          </a:p>
          <a:p>
            <a:r>
              <a:rPr lang="en-GB" dirty="0"/>
              <a:t>State estimators, e.g., Kalman filters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Control</a:t>
            </a:r>
            <a:r>
              <a:rPr lang="en-GB" dirty="0"/>
              <a:t>:</a:t>
            </a:r>
          </a:p>
          <a:p>
            <a:r>
              <a:rPr lang="en-GB" dirty="0"/>
              <a:t>Model predictive control (MPC) [4], e.g., ANN</a:t>
            </a:r>
          </a:p>
          <a:p>
            <a:r>
              <a:rPr lang="en-GB" dirty="0"/>
              <a:t>Self‑optimizing control (SOC), e.g., PID controller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5969-2721-44E2-9949-3ADBE117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5FAE-719E-4D5F-9F35-0750D9D2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473950" cy="365125"/>
          </a:xfrm>
        </p:spPr>
        <p:txBody>
          <a:bodyPr/>
          <a:lstStyle/>
          <a:p>
            <a:pPr algn="l"/>
            <a:r>
              <a:rPr lang="en-US"/>
              <a:t>[4] Narayanan, H., Luna, M. F., von Stosch, M., Cruz Bournazou, M. N., Polotti, G., Morbidelli, M., Butté, A., &amp; Sokolov, M. (2020). Bioprocessing in the Digital Age: The Role of Process Models. </a:t>
            </a:r>
            <a:r>
              <a:rPr lang="en-US" i="1"/>
              <a:t>Biotechnology Journal</a:t>
            </a:r>
            <a:r>
              <a:rPr lang="en-US"/>
              <a:t>, </a:t>
            </a:r>
            <a:r>
              <a:rPr lang="en-US" i="1"/>
              <a:t>15</a:t>
            </a:r>
            <a:r>
              <a:rPr lang="en-US"/>
              <a:t>(1), 1900172. https://doi.org/10.1002/BIOT.201900172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21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7DDF-2586-4BE2-A37E-34A29FBA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of DT in biomanufacturing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BA6E-ED0C-4D26-A0B0-ACA6BE97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381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Communication</a:t>
            </a:r>
            <a:r>
              <a:rPr lang="en-US" dirty="0"/>
              <a:t>:</a:t>
            </a:r>
          </a:p>
          <a:p>
            <a:r>
              <a:rPr lang="fr-FR" dirty="0"/>
              <a:t>An open platform communications (OPC) infrastructure </a:t>
            </a:r>
            <a:r>
              <a:rPr lang="en-US" dirty="0"/>
              <a:t>often</a:t>
            </a:r>
            <a:r>
              <a:rPr lang="fr-FR" dirty="0"/>
              <a:t> </a:t>
            </a:r>
            <a:r>
              <a:rPr lang="en-US" dirty="0"/>
              <a:t>contains the following components [12]:</a:t>
            </a:r>
          </a:p>
          <a:p>
            <a:pPr lvl="1"/>
            <a:r>
              <a:rPr lang="en-US" dirty="0"/>
              <a:t>Supervisory control and data acquisition (SCADA) systems and APIs, for monitoring.</a:t>
            </a:r>
          </a:p>
          <a:p>
            <a:pPr lvl="1"/>
            <a:r>
              <a:rPr lang="en-US" dirty="0"/>
              <a:t>Programmable logic controllers (PLC) and APIs for control signal</a:t>
            </a:r>
          </a:p>
          <a:p>
            <a:pPr lvl="1"/>
            <a:r>
              <a:rPr lang="en-US" dirty="0"/>
              <a:t>OPC server for remote access and storage </a:t>
            </a:r>
          </a:p>
          <a:p>
            <a:pPr lvl="1"/>
            <a:r>
              <a:rPr lang="en-US" dirty="0"/>
              <a:t>A chosen file format for data interchange, e.g., XML, JSON</a:t>
            </a:r>
          </a:p>
          <a:p>
            <a:pPr lvl="1"/>
            <a:r>
              <a:rPr lang="en-US" dirty="0"/>
              <a:t>Appropriate protocols to support all of the above respectively, e.g., serial link protocol, TCP/IP…etc.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1442-58E4-4B2E-A369-C4B392D8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5E29-B9C2-40CF-8295-891E3063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1" y="6138333"/>
            <a:ext cx="7330016" cy="583143"/>
          </a:xfrm>
        </p:spPr>
        <p:txBody>
          <a:bodyPr/>
          <a:lstStyle/>
          <a:p>
            <a:pPr algn="l"/>
            <a:r>
              <a:rPr lang="en-US"/>
              <a:t>[12] Gargalo, C. L., de Las Heras, S. C., Jones, M. N., Udugama, I., Mansouri, S. S., Krühne, U., &amp; Gernaey, K. v. (2020). Towards the Development of Digital Twins for the Bio-manufacturing Industry. </a:t>
            </a:r>
            <a:r>
              <a:rPr lang="en-US" i="1"/>
              <a:t>Advances in Biochemical Engineering/Biotechnology</a:t>
            </a:r>
            <a:r>
              <a:rPr lang="en-US"/>
              <a:t>, </a:t>
            </a:r>
            <a:r>
              <a:rPr lang="en-US" i="1"/>
              <a:t>176</a:t>
            </a:r>
            <a:r>
              <a:rPr lang="en-US"/>
              <a:t>, 1–34. https://doi.org/10.1007/10_2020_142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67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09F5-7E46-4783-BF2D-B9A5B533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Steps toward DT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0A61-625D-4C6B-8C93-90FDA358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Udugama</a:t>
            </a:r>
            <a:r>
              <a:rPr lang="en-GB" dirty="0"/>
              <a:t> et al [2] propose a pathway toward a DT applicable particularly for the (bio)chemical domain.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AAE63-A410-422C-987B-E521294A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2B8CE-E111-416B-A530-C18CE6DC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577499"/>
            <a:ext cx="7239000" cy="346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164B-C6ED-45C4-889C-51F7F487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2500" y="6356351"/>
            <a:ext cx="7239000" cy="365125"/>
          </a:xfrm>
        </p:spPr>
        <p:txBody>
          <a:bodyPr/>
          <a:lstStyle/>
          <a:p>
            <a:pPr algn="l"/>
            <a:r>
              <a:rPr lang="en-GB"/>
              <a:t>[2] Udugama, I. A., Lopez, P. C., Gargalo, C. L., Li, X., Bayer, C., &amp; Gernaey, K. v. (2021). Digital Twin in biomanufacturing: challenges and opportunities towards its implementation. Systems Microbiology and Biomanufacturing, 1(3), 257–274. https://doi.org/10.1007/s43393-021-00024-0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26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3362-5664-4D1C-99A6-208EB8ED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relation to Tao’s shopfloor paradigm [5]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90C13E-9614-4C91-8786-0CA179B32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733" y="1820863"/>
            <a:ext cx="691477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45A1-EF8D-4CC9-8C91-958CE5ED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780D79-5AC8-44B3-A556-6A42DD26D834}"/>
              </a:ext>
            </a:extLst>
          </p:cNvPr>
          <p:cNvSpPr/>
          <p:nvPr/>
        </p:nvSpPr>
        <p:spPr>
          <a:xfrm>
            <a:off x="1356785" y="2340504"/>
            <a:ext cx="2800348" cy="12832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45C64F-2707-4CFB-A04A-8AF1AD3F4832}"/>
              </a:ext>
            </a:extLst>
          </p:cNvPr>
          <p:cNvSpPr/>
          <p:nvPr/>
        </p:nvSpPr>
        <p:spPr>
          <a:xfrm>
            <a:off x="3191933" y="1456266"/>
            <a:ext cx="4741334" cy="2269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FFB8FB-248F-4633-867F-2E790548E211}"/>
              </a:ext>
            </a:extLst>
          </p:cNvPr>
          <p:cNvSpPr/>
          <p:nvPr/>
        </p:nvSpPr>
        <p:spPr>
          <a:xfrm>
            <a:off x="5985933" y="3906308"/>
            <a:ext cx="1955801" cy="22658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22AD1-5105-44AB-B445-4472230261E6}"/>
              </a:ext>
            </a:extLst>
          </p:cNvPr>
          <p:cNvSpPr txBox="1"/>
          <p:nvPr/>
        </p:nvSpPr>
        <p:spPr>
          <a:xfrm>
            <a:off x="809625" y="212911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1-3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95D39-CD95-482B-8C1C-6D93A1472A0F}"/>
              </a:ext>
            </a:extLst>
          </p:cNvPr>
          <p:cNvSpPr txBox="1"/>
          <p:nvPr/>
        </p:nvSpPr>
        <p:spPr>
          <a:xfrm>
            <a:off x="7492694" y="1518210"/>
            <a:ext cx="13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3-5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872AA-E250-4E9D-97A2-AC689D5B0CDC}"/>
              </a:ext>
            </a:extLst>
          </p:cNvPr>
          <p:cNvSpPr txBox="1"/>
          <p:nvPr/>
        </p:nvSpPr>
        <p:spPr>
          <a:xfrm>
            <a:off x="7913224" y="4394769"/>
            <a:ext cx="13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HMI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50C8E-B4A8-42DF-A9AD-C7DCD992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496862" cy="365125"/>
          </a:xfrm>
        </p:spPr>
        <p:txBody>
          <a:bodyPr/>
          <a:lstStyle/>
          <a:p>
            <a:pPr algn="l"/>
            <a:r>
              <a:rPr lang="en-GB"/>
              <a:t>[5] Tao, F., &amp; Zhang, M. (2017). Digital Twin Shop-Floor: A New Shop-Floor Paradigm Towards Smart Manufacturing. </a:t>
            </a:r>
            <a:r>
              <a:rPr lang="en-GB" i="1"/>
              <a:t>IEEE Access</a:t>
            </a:r>
            <a:r>
              <a:rPr lang="en-GB"/>
              <a:t>, </a:t>
            </a:r>
            <a:r>
              <a:rPr lang="en-GB" i="1"/>
              <a:t>5</a:t>
            </a:r>
            <a:r>
              <a:rPr lang="en-GB"/>
              <a:t>, 20418–20427. https://doi.org/10.1109/ACCESS.2017.2756069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48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74BB-DB38-4CDF-81E0-603A276D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 from (bio)chemical industry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0FEC1-4E71-4015-B938-FC85E31A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3729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Penicillin production [6],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phase 2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step 5</a:t>
            </a:r>
            <a:r>
              <a:rPr lang="en-US" dirty="0"/>
              <a:t> </a:t>
            </a:r>
          </a:p>
          <a:p>
            <a:pPr lvl="1"/>
            <a:r>
              <a:rPr lang="en-GB" dirty="0"/>
              <a:t>Sample carbon evolution (CER) and the oxygen uptake rate (OUR) into mechanistic model.</a:t>
            </a:r>
          </a:p>
          <a:p>
            <a:pPr lvl="1"/>
            <a:r>
              <a:rPr lang="en-GB" dirty="0"/>
              <a:t>Incorporate MPC and PID in MATLAB to adjust the feed rate.</a:t>
            </a:r>
            <a:endParaRPr lang="en-US" dirty="0"/>
          </a:p>
          <a:p>
            <a:r>
              <a:rPr lang="en-US" dirty="0"/>
              <a:t>Yeast production [7] 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phase 2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step 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Ion mobility spectrometry (IMS) as monitor</a:t>
            </a:r>
          </a:p>
          <a:p>
            <a:pPr lvl="1"/>
            <a:r>
              <a:rPr lang="en-US" dirty="0"/>
              <a:t>MPC based on reduced metabolic model for dilution rate control</a:t>
            </a:r>
          </a:p>
          <a:p>
            <a:r>
              <a:rPr lang="en-US" dirty="0"/>
              <a:t>mRNA production [8],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phase 2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step 5</a:t>
            </a:r>
            <a:endParaRPr lang="en-US" dirty="0"/>
          </a:p>
          <a:p>
            <a:pPr lvl="1"/>
            <a:r>
              <a:rPr lang="en-US" dirty="0"/>
              <a:t>Compare the continuously stirred tank reactor (CSTR) approach with the classic batch approach. </a:t>
            </a:r>
          </a:p>
          <a:p>
            <a:pPr lvl="1"/>
            <a:r>
              <a:rPr lang="en-US" dirty="0"/>
              <a:t>The approach is enabled by closed-loop control based on MPC. The accuracy is validated by lab measurements, and the precision is validated by Monte Carlo simulation.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06455-5DC2-46AC-89F1-072FA39C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17776-E3F7-4087-BB1C-39D0658D5CF8}"/>
              </a:ext>
            </a:extLst>
          </p:cNvPr>
          <p:cNvSpPr txBox="1"/>
          <p:nvPr/>
        </p:nvSpPr>
        <p:spPr>
          <a:xfrm>
            <a:off x="628650" y="5169867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Life cycle [13] : 1) Design, 2) manufacturing, 3) service, 4) retire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Implementation steps: 1) steady state model, 2) dynamic model, 3) validation 4) digital shadow, 5) DT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53313-40D7-4DD2-974C-99EE4E78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5777441"/>
            <a:ext cx="7406216" cy="944035"/>
          </a:xfrm>
        </p:spPr>
        <p:txBody>
          <a:bodyPr/>
          <a:lstStyle/>
          <a:p>
            <a:pPr algn="l"/>
            <a:r>
              <a:rPr lang="en-US"/>
              <a:t>[6] Kager, J., Tuveri, A., Ulonska, S., Kroll, P., &amp; Herwig, C. (2020). Experimental verification and comparison of model predictive, PID and model inversion control in a Penicillium chrysogenum fed-batch process. </a:t>
            </a:r>
            <a:r>
              <a:rPr lang="en-US" i="1"/>
              <a:t>Process Biochemistry</a:t>
            </a:r>
            <a:r>
              <a:rPr lang="en-US"/>
              <a:t>, </a:t>
            </a:r>
            <a:r>
              <a:rPr lang="en-US" i="1"/>
              <a:t>90</a:t>
            </a:r>
            <a:r>
              <a:rPr lang="en-US"/>
              <a:t>, 1–11. </a:t>
            </a:r>
            <a:r>
              <a:rPr lang="en-US">
                <a:hlinkClick r:id="rId2"/>
              </a:rPr>
              <a:t>https://doi.org/10.1016/J.PROCBIO.2019.11.023</a:t>
            </a:r>
            <a:endParaRPr lang="en-US"/>
          </a:p>
          <a:p>
            <a:pPr algn="l"/>
            <a:r>
              <a:rPr lang="en-US"/>
              <a:t>[7] </a:t>
            </a:r>
            <a:r>
              <a:rPr lang="en-GB"/>
              <a:t>Wegerhoff, S., &amp; Engell, S. (2016). Control of the production of Saccharomyces cerevisiae on the basis of a reduced metabolic model. </a:t>
            </a:r>
            <a:r>
              <a:rPr lang="en-GB" i="1"/>
              <a:t>IFAC-PapersOnLine</a:t>
            </a:r>
            <a:r>
              <a:rPr lang="en-GB"/>
              <a:t>, </a:t>
            </a:r>
            <a:r>
              <a:rPr lang="en-GB" i="1"/>
              <a:t>49</a:t>
            </a:r>
            <a:r>
              <a:rPr lang="en-GB"/>
              <a:t>(26), 201–206. </a:t>
            </a:r>
            <a:r>
              <a:rPr lang="en-GB">
                <a:hlinkClick r:id="rId3"/>
              </a:rPr>
              <a:t>https://doi.org/10.1016/J.IFACOL.2016.12.126</a:t>
            </a:r>
            <a:endParaRPr lang="en-GB"/>
          </a:p>
          <a:p>
            <a:pPr algn="l"/>
            <a:r>
              <a:rPr lang="en-US"/>
              <a:t>[8] Helgers, H., Hengelbrock, A., Schmidt, A., &amp; Strube, J. (2021). Digital Twins for Continuous mRNA Production. </a:t>
            </a:r>
            <a:r>
              <a:rPr lang="en-US" i="1"/>
              <a:t>Processes 2021, Vol. 9, Page 1967</a:t>
            </a:r>
            <a:r>
              <a:rPr lang="en-US"/>
              <a:t>, </a:t>
            </a:r>
            <a:r>
              <a:rPr lang="en-US" i="1"/>
              <a:t>9</a:t>
            </a:r>
            <a:r>
              <a:rPr lang="en-US"/>
              <a:t>(11), 1967. https://doi.org/10.3390/PR9111967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26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2FA63-C410-4AB0-8F3B-6FBA0BB3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 from (bio)chemical industry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123-95AD-47B2-9AD2-35169059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070422"/>
          </a:xfrm>
        </p:spPr>
        <p:txBody>
          <a:bodyPr>
            <a:normAutofit/>
          </a:bodyPr>
          <a:lstStyle/>
          <a:p>
            <a:r>
              <a:rPr lang="en-US" dirty="0"/>
              <a:t>Enzyme production [9],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phase 2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step 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supervisory layer (mechanistic model) and a regulatory layer (PID), both implemented in MATLAB, and connected to a OPC server.</a:t>
            </a:r>
          </a:p>
          <a:p>
            <a:r>
              <a:rPr lang="en-US" dirty="0"/>
              <a:t>Ethanol fermentation [10],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phase 2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step 5</a:t>
            </a:r>
          </a:p>
          <a:p>
            <a:pPr lvl="1"/>
            <a:r>
              <a:rPr lang="en-US" dirty="0"/>
              <a:t>Inferential measurements from ATR-MIR spectrophotometer</a:t>
            </a:r>
          </a:p>
          <a:p>
            <a:pPr lvl="1"/>
            <a:r>
              <a:rPr lang="en-US" dirty="0"/>
              <a:t>Python to perform partial least square (PLS) regressions, then prediction</a:t>
            </a:r>
          </a:p>
          <a:p>
            <a:pPr lvl="1"/>
            <a:r>
              <a:rPr lang="en-US" dirty="0"/>
              <a:t>LabView to send the control signals</a:t>
            </a:r>
          </a:p>
          <a:p>
            <a:r>
              <a:rPr lang="en-US" dirty="0"/>
              <a:t>Spent sulfite liquor (SSL) bioprocessing [11],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phase 2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step 5</a:t>
            </a:r>
            <a:endParaRPr lang="en-US" dirty="0"/>
          </a:p>
          <a:p>
            <a:pPr lvl="1"/>
            <a:r>
              <a:rPr lang="en-US" dirty="0"/>
              <a:t>CSTR method with adaptive control implemented in MATLAB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38B24-BAFF-4E5E-96F3-9F9BA4A0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C966F-C281-4B37-9E84-6DAAB5286D62}"/>
              </a:ext>
            </a:extLst>
          </p:cNvPr>
          <p:cNvSpPr txBox="1"/>
          <p:nvPr/>
        </p:nvSpPr>
        <p:spPr>
          <a:xfrm>
            <a:off x="628650" y="4896046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Life cycle [13]: 1) Design, 2) manufacturing, 3) service, 4) retire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Implementation steps: 1) steady state model, 2) dynamic model, 3) validation 4) digital shadow, 5) DT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F39F-8893-4C12-95B7-37C7F8B0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5672667"/>
            <a:ext cx="7473950" cy="1048810"/>
          </a:xfrm>
        </p:spPr>
        <p:txBody>
          <a:bodyPr/>
          <a:lstStyle/>
          <a:p>
            <a:pPr algn="l"/>
            <a:r>
              <a:rPr lang="en-US"/>
              <a:t>[9] Mears, L., Stocks, S. M., Albaek, M. O., Cassells, B., Sin, G., &amp; Gernaey, K. v. (2017). A novel model-based control strategy for aerobic filamentous fungal fed-batch fermentation processes. </a:t>
            </a:r>
            <a:r>
              <a:rPr lang="en-US" i="1"/>
              <a:t>Biotechnology and Bioengineering</a:t>
            </a:r>
            <a:r>
              <a:rPr lang="en-US"/>
              <a:t>, </a:t>
            </a:r>
            <a:r>
              <a:rPr lang="en-US" i="1"/>
              <a:t>114</a:t>
            </a:r>
            <a:r>
              <a:rPr lang="en-US"/>
              <a:t>(7), 1459–1468. </a:t>
            </a:r>
            <a:r>
              <a:rPr lang="en-US">
                <a:hlinkClick r:id="rId2"/>
              </a:rPr>
              <a:t>https://doi.org/10.1002/BIT.26274</a:t>
            </a:r>
            <a:endParaRPr lang="en-US"/>
          </a:p>
          <a:p>
            <a:pPr algn="l"/>
            <a:r>
              <a:rPr lang="en-US"/>
              <a:t>[10] Lopez, P.C., Abeykoon Udugama, I., Thomsen, S.T. et al. Promoting the co-utilisation of glucose and xylose in lignocellulosic ethanol fermentations using a data-driven feed-back controller. Biotechnol Biofuels 13, 190 (2020). </a:t>
            </a:r>
            <a:r>
              <a:rPr lang="en-US">
                <a:hlinkClick r:id="rId3"/>
              </a:rPr>
              <a:t>https://doi.org/10.1186/s13068-020-01829-2</a:t>
            </a:r>
            <a:endParaRPr lang="en-US"/>
          </a:p>
          <a:p>
            <a:pPr algn="l"/>
            <a:r>
              <a:rPr lang="en-US"/>
              <a:t>[11] Sinner, P., Stiegler, M., Goldbeck, O., Seibold, G. M., Herwig, C., &amp; Kager, J. (2022). Online estimation of changing metabolic capacities in continuous Corynebacterium glutamicum cultivations growing on a complex sugar mixture. </a:t>
            </a:r>
            <a:r>
              <a:rPr lang="en-US" i="1"/>
              <a:t>Biotechnology and Bioengineering</a:t>
            </a:r>
            <a:r>
              <a:rPr lang="en-US"/>
              <a:t>, </a:t>
            </a:r>
            <a:r>
              <a:rPr lang="en-US" i="1"/>
              <a:t>119</a:t>
            </a:r>
            <a:r>
              <a:rPr lang="en-US"/>
              <a:t>(2), 575–590. </a:t>
            </a:r>
            <a:r>
              <a:rPr lang="en-US">
                <a:hlinkClick r:id="rId4"/>
              </a:rPr>
              <a:t>https://doi.org/10.1002/BIT.28001</a:t>
            </a:r>
            <a:endParaRPr lang="en-US"/>
          </a:p>
          <a:p>
            <a:pPr algn="l"/>
            <a:r>
              <a:rPr lang="en-US"/>
              <a:t>[13] </a:t>
            </a:r>
            <a:r>
              <a:rPr lang="en-GB"/>
              <a:t>Liu, M., Fang, S., Dong, H., &amp; Xu, C. (2021). Review of digital twin about concepts, technologies, and industrial applications. </a:t>
            </a:r>
            <a:r>
              <a:rPr lang="en-GB" i="1"/>
              <a:t>Journal of Manufacturing Systems</a:t>
            </a:r>
            <a:r>
              <a:rPr lang="en-GB"/>
              <a:t>, </a:t>
            </a:r>
            <a:r>
              <a:rPr lang="en-GB" i="1"/>
              <a:t>58</a:t>
            </a:r>
            <a:r>
              <a:rPr lang="en-GB"/>
              <a:t>, 346–361. https://doi.org/10.1016/J.JMSY.2020.06.017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31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03/30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David, </a:t>
            </a:r>
            <a:r>
              <a:rPr lang="en-US" dirty="0" err="1"/>
              <a:t>Loek</a:t>
            </a:r>
            <a:endParaRPr lang="en-US" dirty="0"/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Discussion on the requirements of orchestration and integration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61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2C5B-27EE-42BF-BFC8-53649DC1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D1DC-C051-4623-9FD3-C96F16436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Definitions of orchestration and integration</a:t>
            </a:r>
          </a:p>
          <a:p>
            <a:r>
              <a:rPr lang="en-US" dirty="0"/>
              <a:t>Technologies for orchestration</a:t>
            </a:r>
          </a:p>
          <a:p>
            <a:pPr lvl="1"/>
            <a:r>
              <a:rPr lang="en-US" dirty="0"/>
              <a:t>Ptolemy II</a:t>
            </a:r>
          </a:p>
          <a:p>
            <a:pPr lvl="1"/>
            <a:r>
              <a:rPr lang="en-US" dirty="0" err="1"/>
              <a:t>SysML</a:t>
            </a:r>
            <a:endParaRPr lang="en-US" dirty="0"/>
          </a:p>
          <a:p>
            <a:pPr lvl="1"/>
            <a:r>
              <a:rPr lang="en-US" dirty="0"/>
              <a:t>DT as SOA</a:t>
            </a:r>
          </a:p>
          <a:p>
            <a:r>
              <a:rPr lang="en-US" dirty="0"/>
              <a:t>Desirable qualities for orchestration</a:t>
            </a:r>
          </a:p>
          <a:p>
            <a:r>
              <a:rPr lang="en-US" dirty="0"/>
              <a:t>Technologies for integration</a:t>
            </a:r>
          </a:p>
          <a:p>
            <a:pPr lvl="1"/>
            <a:r>
              <a:rPr lang="en-US" dirty="0"/>
              <a:t>CAPE-OPEN</a:t>
            </a:r>
          </a:p>
          <a:p>
            <a:pPr lvl="1"/>
            <a:r>
              <a:rPr lang="en-US" dirty="0"/>
              <a:t>FMI</a:t>
            </a:r>
          </a:p>
          <a:p>
            <a:r>
              <a:rPr lang="en-US" dirty="0"/>
              <a:t>Desirable qualities for integration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42EA-39B2-41C9-960E-66E20031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6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78E9-695E-4CDC-9C4D-2F0A9D48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C812E-281C-40CB-99DB-F9F9BE067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Model Based System Engineering (MBSE)?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Reduce maintenance cost in lifecycle</a:t>
            </a:r>
          </a:p>
          <a:p>
            <a:r>
              <a:rPr lang="en-US" dirty="0"/>
              <a:t>Reduce errors and inconsistency due to iterations </a:t>
            </a:r>
          </a:p>
          <a:p>
            <a:r>
              <a:rPr lang="en-US" dirty="0"/>
              <a:t>Improve multi-disciplinary collaboration, i.e., engineers from a different job function are able to quickly grasp the high-level overview of the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9246-1D17-44D3-A9D8-90059077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0C47-775A-4B2C-95B9-EC09F8C5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6291-58A4-4050-A653-E6C439CF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Orchestration </a:t>
            </a:r>
          </a:p>
          <a:p>
            <a:pPr lvl="1"/>
            <a:r>
              <a:rPr lang="en-US" dirty="0"/>
              <a:t>Deciding the control &amp; dataflow properties between models</a:t>
            </a:r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Encapsulate individual model </a:t>
            </a:r>
          </a:p>
          <a:p>
            <a:pPr lvl="1"/>
            <a:r>
              <a:rPr lang="en-US" dirty="0"/>
              <a:t>Construct an interface for data exchange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393A5-6704-4448-AA45-60CBC997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E44FC6-36BC-4F9F-9B05-24B51AB15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790142"/>
              </p:ext>
            </p:extLst>
          </p:nvPr>
        </p:nvGraphicFramePr>
        <p:xfrm>
          <a:off x="1845733" y="3975630"/>
          <a:ext cx="3691467" cy="2201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9A5067B-AFA6-4149-BAE2-9844382A88FD}"/>
              </a:ext>
            </a:extLst>
          </p:cNvPr>
          <p:cNvSpPr/>
          <p:nvPr/>
        </p:nvSpPr>
        <p:spPr>
          <a:xfrm>
            <a:off x="6853692" y="4213042"/>
            <a:ext cx="792051" cy="570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interface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20ECE7-6E87-4E29-9B3D-729219C3832C}"/>
              </a:ext>
            </a:extLst>
          </p:cNvPr>
          <p:cNvCxnSpPr>
            <a:cxnSpLocks/>
          </p:cNvCxnSpPr>
          <p:nvPr/>
        </p:nvCxnSpPr>
        <p:spPr>
          <a:xfrm>
            <a:off x="878610" y="4780682"/>
            <a:ext cx="745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B61EF2-908D-4182-8B76-A2E51B33CAEC}"/>
              </a:ext>
            </a:extLst>
          </p:cNvPr>
          <p:cNvCxnSpPr>
            <a:cxnSpLocks/>
          </p:cNvCxnSpPr>
          <p:nvPr/>
        </p:nvCxnSpPr>
        <p:spPr>
          <a:xfrm>
            <a:off x="1668681" y="4160123"/>
            <a:ext cx="0" cy="499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B83B7F-B4D9-47E8-A783-C1B92E6B8D50}"/>
              </a:ext>
            </a:extLst>
          </p:cNvPr>
          <p:cNvSpPr txBox="1"/>
          <p:nvPr/>
        </p:nvSpPr>
        <p:spPr>
          <a:xfrm>
            <a:off x="950204" y="4731594"/>
            <a:ext cx="99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0ABF1F-529D-469B-8DED-659B3F73C403}"/>
              </a:ext>
            </a:extLst>
          </p:cNvPr>
          <p:cNvSpPr txBox="1"/>
          <p:nvPr/>
        </p:nvSpPr>
        <p:spPr>
          <a:xfrm>
            <a:off x="1638324" y="4190418"/>
            <a:ext cx="140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ED547D-46E5-44EF-9C79-D1DDC802DFB0}"/>
              </a:ext>
            </a:extLst>
          </p:cNvPr>
          <p:cNvGrpSpPr/>
          <p:nvPr/>
        </p:nvGrpSpPr>
        <p:grpSpPr>
          <a:xfrm>
            <a:off x="6751150" y="2963200"/>
            <a:ext cx="957113" cy="957113"/>
            <a:chOff x="1367176" y="401"/>
            <a:chExt cx="957113" cy="95711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F17FB9-8755-40B8-A04C-222E31EC871A}"/>
                </a:ext>
              </a:extLst>
            </p:cNvPr>
            <p:cNvSpPr/>
            <p:nvPr/>
          </p:nvSpPr>
          <p:spPr>
            <a:xfrm>
              <a:off x="1367176" y="401"/>
              <a:ext cx="957113" cy="957113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Oval 4">
              <a:extLst>
                <a:ext uri="{FF2B5EF4-FFF2-40B4-BE49-F238E27FC236}">
                  <a16:creationId xmlns:a16="http://schemas.microsoft.com/office/drawing/2014/main" id="{78A34974-5B39-4138-BB0A-4B24C6F6CA27}"/>
                </a:ext>
              </a:extLst>
            </p:cNvPr>
            <p:cNvSpPr txBox="1"/>
            <p:nvPr/>
          </p:nvSpPr>
          <p:spPr>
            <a:xfrm>
              <a:off x="1507342" y="140567"/>
              <a:ext cx="676781" cy="676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Model A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3D5A60-2A6D-4778-8DBB-9D703D42BECB}"/>
              </a:ext>
            </a:extLst>
          </p:cNvPr>
          <p:cNvGrpSpPr/>
          <p:nvPr/>
        </p:nvGrpSpPr>
        <p:grpSpPr>
          <a:xfrm>
            <a:off x="6791081" y="5075849"/>
            <a:ext cx="957113" cy="957113"/>
            <a:chOff x="1367176" y="401"/>
            <a:chExt cx="957113" cy="95711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04EE89-F08C-4261-8E29-7B98411DC208}"/>
                </a:ext>
              </a:extLst>
            </p:cNvPr>
            <p:cNvSpPr/>
            <p:nvPr/>
          </p:nvSpPr>
          <p:spPr>
            <a:xfrm>
              <a:off x="1367176" y="401"/>
              <a:ext cx="957113" cy="957113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46913C71-FD88-414A-8D66-AE8A62C9FD3D}"/>
                </a:ext>
              </a:extLst>
            </p:cNvPr>
            <p:cNvSpPr txBox="1"/>
            <p:nvPr/>
          </p:nvSpPr>
          <p:spPr>
            <a:xfrm>
              <a:off x="1507342" y="140567"/>
              <a:ext cx="676781" cy="676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Model B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4D8E612-1249-44B5-B161-9A3A0DE72832}"/>
              </a:ext>
            </a:extLst>
          </p:cNvPr>
          <p:cNvSpPr/>
          <p:nvPr/>
        </p:nvSpPr>
        <p:spPr>
          <a:xfrm>
            <a:off x="499533" y="3920313"/>
            <a:ext cx="4592864" cy="243603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Snipped 34">
            <a:extLst>
              <a:ext uri="{FF2B5EF4-FFF2-40B4-BE49-F238E27FC236}">
                <a16:creationId xmlns:a16="http://schemas.microsoft.com/office/drawing/2014/main" id="{E384F70A-64EC-4A6B-A8AD-A3CCB143F065}"/>
              </a:ext>
            </a:extLst>
          </p:cNvPr>
          <p:cNvSpPr/>
          <p:nvPr/>
        </p:nvSpPr>
        <p:spPr>
          <a:xfrm>
            <a:off x="6588695" y="4780682"/>
            <a:ext cx="1331835" cy="452491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encapsulation</a:t>
            </a:r>
          </a:p>
        </p:txBody>
      </p:sp>
      <p:sp>
        <p:nvSpPr>
          <p:cNvPr id="37" name="Rectangle: Top Corners Snipped 36">
            <a:extLst>
              <a:ext uri="{FF2B5EF4-FFF2-40B4-BE49-F238E27FC236}">
                <a16:creationId xmlns:a16="http://schemas.microsoft.com/office/drawing/2014/main" id="{59EC7366-00FC-448D-832B-B909E6ADA95E}"/>
              </a:ext>
            </a:extLst>
          </p:cNvPr>
          <p:cNvSpPr/>
          <p:nvPr/>
        </p:nvSpPr>
        <p:spPr>
          <a:xfrm rot="10800000">
            <a:off x="6563790" y="3798722"/>
            <a:ext cx="1331835" cy="452491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76C5BD-5EA9-4CF5-A8C4-62BB91DEF0A8}"/>
              </a:ext>
            </a:extLst>
          </p:cNvPr>
          <p:cNvSpPr/>
          <p:nvPr/>
        </p:nvSpPr>
        <p:spPr>
          <a:xfrm>
            <a:off x="6184298" y="2768386"/>
            <a:ext cx="2081092" cy="34593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48AC00-7562-417B-90A9-56DC0B97FE90}"/>
              </a:ext>
            </a:extLst>
          </p:cNvPr>
          <p:cNvGrpSpPr/>
          <p:nvPr/>
        </p:nvGrpSpPr>
        <p:grpSpPr>
          <a:xfrm>
            <a:off x="810128" y="4160125"/>
            <a:ext cx="745067" cy="499532"/>
            <a:chOff x="1726068" y="1560861"/>
            <a:chExt cx="253689" cy="323025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035042F0-2B78-406B-8ECC-50AC3592B953}"/>
                </a:ext>
              </a:extLst>
            </p:cNvPr>
            <p:cNvSpPr/>
            <p:nvPr/>
          </p:nvSpPr>
          <p:spPr>
            <a:xfrm rot="10800000">
              <a:off x="1726068" y="1560861"/>
              <a:ext cx="253689" cy="32302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Arrow: Right 4">
              <a:extLst>
                <a:ext uri="{FF2B5EF4-FFF2-40B4-BE49-F238E27FC236}">
                  <a16:creationId xmlns:a16="http://schemas.microsoft.com/office/drawing/2014/main" id="{D584CB93-CD9D-4A66-BC5D-9C594C7B5185}"/>
                </a:ext>
              </a:extLst>
            </p:cNvPr>
            <p:cNvSpPr txBox="1"/>
            <p:nvPr/>
          </p:nvSpPr>
          <p:spPr>
            <a:xfrm rot="21600000">
              <a:off x="1802175" y="1625466"/>
              <a:ext cx="177582" cy="1938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dirty="0"/>
                <a:t>order</a:t>
              </a:r>
              <a:endParaRPr lang="en-US" sz="1300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A27D26-175B-4DD4-B558-93E71BC40527}"/>
              </a:ext>
            </a:extLst>
          </p:cNvPr>
          <p:cNvGrpSpPr/>
          <p:nvPr/>
        </p:nvGrpSpPr>
        <p:grpSpPr>
          <a:xfrm rot="18119765">
            <a:off x="2746391" y="4754748"/>
            <a:ext cx="584394" cy="323025"/>
            <a:chOff x="1726068" y="1560861"/>
            <a:chExt cx="253689" cy="323025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CED2C62F-454A-46F0-A510-51E9D9A7D765}"/>
                </a:ext>
              </a:extLst>
            </p:cNvPr>
            <p:cNvSpPr/>
            <p:nvPr/>
          </p:nvSpPr>
          <p:spPr>
            <a:xfrm rot="10800000">
              <a:off x="1726068" y="1560861"/>
              <a:ext cx="253689" cy="32302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A8CD7603-C8C6-47BD-8254-B4AAC8B03E23}"/>
                </a:ext>
              </a:extLst>
            </p:cNvPr>
            <p:cNvSpPr txBox="1"/>
            <p:nvPr/>
          </p:nvSpPr>
          <p:spPr>
            <a:xfrm rot="21600000">
              <a:off x="1802175" y="1625466"/>
              <a:ext cx="177582" cy="1938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dirty="0"/>
                <a:t>3</a:t>
              </a:r>
              <a:endParaRPr lang="en-US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0317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3865-2F02-4F96-A891-24B4D8A4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Orchestration: Ptolemy II [1]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37C0-F510-480E-8A10-B7084A7D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actors of various models of computation (</a:t>
            </a:r>
            <a:r>
              <a:rPr lang="en-US" dirty="0" err="1"/>
              <a:t>MoC</a:t>
            </a:r>
            <a:r>
              <a:rPr lang="en-US" dirty="0"/>
              <a:t>) while maintaining strong semantic of each individual model</a:t>
            </a:r>
          </a:p>
          <a:p>
            <a:r>
              <a:rPr lang="en-US" dirty="0" err="1"/>
              <a:t>MoC</a:t>
            </a:r>
            <a:r>
              <a:rPr lang="en-US" dirty="0"/>
              <a:t> examples:</a:t>
            </a:r>
          </a:p>
          <a:p>
            <a:pPr lvl="1"/>
            <a:r>
              <a:rPr lang="en-US" dirty="0"/>
              <a:t>Process network (PN), synchronous data flow (SDF): </a:t>
            </a:r>
          </a:p>
          <a:p>
            <a:pPr lvl="2"/>
            <a:r>
              <a:rPr lang="en-US" dirty="0"/>
              <a:t>Scheduling for concurrent distributed processes</a:t>
            </a:r>
          </a:p>
          <a:p>
            <a:pPr lvl="2"/>
            <a:r>
              <a:rPr lang="en-US" dirty="0"/>
              <a:t>Determinacy: unique solution of balance equation</a:t>
            </a:r>
          </a:p>
          <a:p>
            <a:pPr lvl="2"/>
            <a:r>
              <a:rPr lang="en-US" dirty="0"/>
              <a:t>Implicit assumptions: time-invariant, data independence</a:t>
            </a:r>
          </a:p>
          <a:p>
            <a:pPr lvl="1"/>
            <a:r>
              <a:rPr lang="en-US" dirty="0"/>
              <a:t>Finite state machine (FSM)</a:t>
            </a:r>
          </a:p>
          <a:p>
            <a:pPr lvl="2"/>
            <a:r>
              <a:rPr lang="en-US" dirty="0"/>
              <a:t>Capture control-dominated behaviors [2]</a:t>
            </a:r>
          </a:p>
          <a:p>
            <a:pPr lvl="1"/>
            <a:r>
              <a:rPr lang="en-US" dirty="0"/>
              <a:t>Discrete event (DE)</a:t>
            </a:r>
          </a:p>
          <a:p>
            <a:pPr lvl="2"/>
            <a:r>
              <a:rPr lang="en-GB" dirty="0"/>
              <a:t>Suited for modelling the behaviours of complex systems over time [1], e.g., queueing systems</a:t>
            </a:r>
            <a:endParaRPr lang="en-US" dirty="0"/>
          </a:p>
          <a:p>
            <a:pPr lvl="1"/>
            <a:r>
              <a:rPr lang="en-US" dirty="0"/>
              <a:t>Continuous time</a:t>
            </a:r>
          </a:p>
          <a:p>
            <a:pPr lvl="2"/>
            <a:r>
              <a:rPr lang="en-US" dirty="0"/>
              <a:t>Modeling 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ACE2-0581-4822-9ACF-CBCD0763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B3425-E1B8-4833-93C6-07A50455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7886699" cy="365125"/>
          </a:xfrm>
        </p:spPr>
        <p:txBody>
          <a:bodyPr/>
          <a:lstStyle/>
          <a:p>
            <a:pPr algn="l"/>
            <a:r>
              <a:rPr lang="en-US"/>
              <a:t>[1] Ptolemaeus, C. (2014). </a:t>
            </a:r>
            <a:r>
              <a:rPr lang="en-US" i="1"/>
              <a:t>System design, modeling, and simulation: using Ptolemy II</a:t>
            </a:r>
            <a:r>
              <a:rPr lang="en-US"/>
              <a:t> (Vol. 1). Ptolemy.org.</a:t>
            </a:r>
          </a:p>
          <a:p>
            <a:pPr algn="l"/>
            <a:r>
              <a:rPr lang="en-US"/>
              <a:t>[2] Park, H., Easwaran, A., &amp; Andalam, S. (2018). Challenges in Digital Twin Development for Cyber-Physical Production Systems. </a:t>
            </a:r>
            <a:r>
              <a:rPr lang="en-US" i="1"/>
              <a:t>Lecture Notes in Computer Science (Including Subseries Lecture Notes in Artificial Intelligence and Lecture Notes in Bioinformatics)</a:t>
            </a:r>
            <a:r>
              <a:rPr lang="en-US"/>
              <a:t>, </a:t>
            </a:r>
            <a:r>
              <a:rPr lang="en-US" i="1"/>
              <a:t>11615 LNCS</a:t>
            </a:r>
            <a:r>
              <a:rPr lang="en-US"/>
              <a:t>, 28–48. https://doi.org/10.1007/978-3-030-23703-5_2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5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2FF7-3295-40AF-B178-317175EC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Orchestration: </a:t>
            </a:r>
            <a:r>
              <a:rPr lang="en-US" dirty="0" err="1"/>
              <a:t>SysML</a:t>
            </a:r>
            <a:r>
              <a:rPr lang="en-US" dirty="0"/>
              <a:t>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E81BD-C2CC-44BA-8FE9-A5D091AEF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Dialect of UML intended for MBSE</a:t>
            </a:r>
          </a:p>
          <a:p>
            <a:r>
              <a:rPr lang="en-GB" dirty="0"/>
              <a:t>Rich static and dynamic behavioural information</a:t>
            </a:r>
          </a:p>
          <a:p>
            <a:r>
              <a:rPr lang="en-GB" dirty="0"/>
              <a:t>Static diagram examples:</a:t>
            </a:r>
          </a:p>
          <a:p>
            <a:pPr lvl="1"/>
            <a:r>
              <a:rPr lang="en-US" dirty="0"/>
              <a:t>Block Definition Diagram (Black Box)</a:t>
            </a:r>
          </a:p>
          <a:p>
            <a:pPr lvl="1"/>
            <a:r>
              <a:rPr lang="en-US" dirty="0"/>
              <a:t>Internal block diagram (White box)</a:t>
            </a:r>
          </a:p>
          <a:p>
            <a:pPr lvl="1"/>
            <a:r>
              <a:rPr lang="en-US" dirty="0"/>
              <a:t>Requirement diagram (Declarative)</a:t>
            </a:r>
          </a:p>
          <a:p>
            <a:r>
              <a:rPr lang="en-GB" dirty="0"/>
              <a:t>Behavioural diagram examples:</a:t>
            </a:r>
            <a:endParaRPr lang="en-US" dirty="0"/>
          </a:p>
          <a:p>
            <a:pPr lvl="1"/>
            <a:r>
              <a:rPr lang="en-US" dirty="0"/>
              <a:t>Activity diagram</a:t>
            </a:r>
          </a:p>
          <a:p>
            <a:pPr lvl="1"/>
            <a:r>
              <a:rPr lang="en-US" dirty="0"/>
              <a:t>Sequence diagram</a:t>
            </a:r>
          </a:p>
          <a:p>
            <a:pPr lvl="1"/>
            <a:r>
              <a:rPr lang="en-US" dirty="0"/>
              <a:t>State Machine diagram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FD0DE-FF98-4872-BD9F-94C7300A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6CE8E-8EFE-4AD9-ACAD-6B0A4922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423150" cy="365125"/>
          </a:xfrm>
        </p:spPr>
        <p:txBody>
          <a:bodyPr/>
          <a:lstStyle/>
          <a:p>
            <a:pPr algn="l"/>
            <a:r>
              <a:rPr lang="en-US"/>
              <a:t>[3] https://sysml.org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3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B54-467A-43A5-BEDB-554DFC3B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 as service-orientated architecture (SOA)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AE8F-A798-429E-A87F-A6D375032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Regard models in DT as independent cloud-native microservices [4].</a:t>
            </a:r>
          </a:p>
          <a:p>
            <a:r>
              <a:rPr lang="en-US" dirty="0"/>
              <a:t>Deploy DT as containers and orchestrate them with application such as Kubernetes.</a:t>
            </a:r>
          </a:p>
          <a:p>
            <a:r>
              <a:rPr lang="en-US" dirty="0"/>
              <a:t>Fast deployment, and auto monitoring/scaling/load balancing. Suitable for continuous integration (CI) [5].</a:t>
            </a:r>
          </a:p>
          <a:p>
            <a:r>
              <a:rPr lang="en-US" dirty="0"/>
              <a:t>Still have to handle data integration somehow.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D6F64-3447-47F5-8874-356CAE45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9E9BA-0971-4B66-8077-1F2EDABD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49" y="5850467"/>
            <a:ext cx="7886699" cy="871010"/>
          </a:xfrm>
        </p:spPr>
        <p:txBody>
          <a:bodyPr/>
          <a:lstStyle/>
          <a:p>
            <a:pPr algn="l"/>
            <a:r>
              <a:rPr lang="en-US"/>
              <a:t>[4] Preuveneers, D., Joosen, W., &amp; Ilie-Zudor, E. (2018). Robust Digital Twin Compositions for Industry 4.0 Smart Manufacturing Systems. </a:t>
            </a:r>
            <a:r>
              <a:rPr lang="en-US" i="1"/>
              <a:t>Proceedings - IEEE International Enterprise Distributed Object Computing Workshop, EDOCW</a:t>
            </a:r>
            <a:r>
              <a:rPr lang="en-US"/>
              <a:t>, </a:t>
            </a:r>
            <a:r>
              <a:rPr lang="en-US" i="1"/>
              <a:t>2018-October</a:t>
            </a:r>
            <a:r>
              <a:rPr lang="en-US"/>
              <a:t>, 69–78. </a:t>
            </a:r>
            <a:r>
              <a:rPr lang="en-US">
                <a:hlinkClick r:id="rId2"/>
              </a:rPr>
              <a:t>https://doi.org/10.1109/EDOCW.2018.00021</a:t>
            </a:r>
            <a:endParaRPr lang="en-US"/>
          </a:p>
          <a:p>
            <a:pPr algn="l"/>
            <a:r>
              <a:rPr lang="en-US"/>
              <a:t>[5] Hung, M. H., Lin, Y. C., Hsiao, H. C., Chen, C. C., Lai, K. C., Hsieh, Y. M., Tieng, H., Tsai, T. H., Huang, H. C., Yang, H. C., &amp; Cheng, F. T. (2022). A Novel Implementation Framework of Digital Twins for Intelligent Manufacturing Based on Container Technology and Cloud Manufacturing Services. </a:t>
            </a:r>
            <a:r>
              <a:rPr lang="en-US" i="1"/>
              <a:t>IEEE Transactions on Automation Science and Engineering</a:t>
            </a:r>
            <a:r>
              <a:rPr lang="en-US"/>
              <a:t>. https://doi.org/10.1109/TASE.2022.3143832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38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D4D6-E754-4102-98FD-545B7973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qualities for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1718E-D4B1-4EEC-83A8-13A4E86E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711575"/>
          </a:xfrm>
        </p:spPr>
        <p:txBody>
          <a:bodyPr>
            <a:normAutofit/>
          </a:bodyPr>
          <a:lstStyle/>
          <a:p>
            <a:r>
              <a:rPr lang="en-US" dirty="0"/>
              <a:t>Control workflow [1][6]</a:t>
            </a:r>
          </a:p>
          <a:p>
            <a:pPr lvl="1"/>
            <a:r>
              <a:rPr lang="en-US" dirty="0"/>
              <a:t>Support priority scheduling, atomicity, and concurrency</a:t>
            </a:r>
          </a:p>
          <a:p>
            <a:pPr lvl="1"/>
            <a:r>
              <a:rPr lang="en-US" dirty="0"/>
              <a:t>Maintain an event queue in deterministic fashion</a:t>
            </a:r>
          </a:p>
          <a:p>
            <a:r>
              <a:rPr lang="en-US" dirty="0"/>
              <a:t>Ontology checking [1]</a:t>
            </a:r>
          </a:p>
          <a:p>
            <a:pPr lvl="1"/>
            <a:r>
              <a:rPr lang="en-US" dirty="0"/>
              <a:t>Check consistency of unit, constant, semantics, etc.</a:t>
            </a:r>
          </a:p>
          <a:p>
            <a:r>
              <a:rPr lang="en-US" dirty="0"/>
              <a:t>Managing mixed fidelity [1][2]</a:t>
            </a:r>
          </a:p>
          <a:p>
            <a:pPr lvl="1"/>
            <a:r>
              <a:rPr lang="en-US" dirty="0"/>
              <a:t>Time synchronization</a:t>
            </a:r>
          </a:p>
          <a:p>
            <a:pPr lvl="1"/>
            <a:r>
              <a:rPr lang="en-US" dirty="0"/>
              <a:t>Continuous-discrete dynamic conversion </a:t>
            </a:r>
          </a:p>
          <a:p>
            <a:pPr lvl="1"/>
            <a:r>
              <a:rPr lang="en-US" dirty="0"/>
              <a:t>Signaling between time &amp; untimed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3A44A-E2DA-4068-A439-7DE4A70B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95C8A-EAB3-429B-BCB4-727C2BD0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599" y="5799667"/>
            <a:ext cx="7886699" cy="921809"/>
          </a:xfrm>
        </p:spPr>
        <p:txBody>
          <a:bodyPr/>
          <a:lstStyle/>
          <a:p>
            <a:pPr algn="l"/>
            <a:r>
              <a:rPr lang="en-US"/>
              <a:t>[1] Ptolemaeus, C. (2014). </a:t>
            </a:r>
            <a:r>
              <a:rPr lang="en-US" i="1"/>
              <a:t>System design, modeling, and simulation: using Ptolemy II</a:t>
            </a:r>
            <a:r>
              <a:rPr lang="en-US"/>
              <a:t> (Vol. 1). Ptolemy.org.</a:t>
            </a:r>
          </a:p>
          <a:p>
            <a:pPr algn="l"/>
            <a:r>
              <a:rPr lang="en-US"/>
              <a:t>[2] Park, H., Easwaran, A., &amp; Andalam, S. (2018). Challenges in Digital Twin Development for Cyber-Physical Production Systems. </a:t>
            </a:r>
            <a:r>
              <a:rPr lang="en-US" i="1"/>
              <a:t>Lecture Notes in Computer Science (Including Subseries Lecture Notes in Artificial Intelligence and Lecture Notes in Bioinformatics)</a:t>
            </a:r>
            <a:r>
              <a:rPr lang="en-US"/>
              <a:t>, </a:t>
            </a:r>
            <a:r>
              <a:rPr lang="en-US" i="1"/>
              <a:t>11615 LNCS</a:t>
            </a:r>
            <a:r>
              <a:rPr lang="en-US"/>
              <a:t>, 28–48. </a:t>
            </a:r>
            <a:r>
              <a:rPr lang="en-US">
                <a:hlinkClick r:id="rId2"/>
              </a:rPr>
              <a:t>https://doi.org/10.1007/978-3-030-23703-5_2</a:t>
            </a:r>
            <a:endParaRPr lang="en-US"/>
          </a:p>
          <a:p>
            <a:pPr algn="l"/>
            <a:r>
              <a:rPr lang="en-US"/>
              <a:t>[6] </a:t>
            </a:r>
            <a:r>
              <a:rPr lang="en-GB"/>
              <a:t>Karolius, S., &amp; Preisig, H. (2018). Developing Simulation Tools for Interdisciplinary Modelling. </a:t>
            </a:r>
            <a:r>
              <a:rPr lang="en-GB" i="1"/>
              <a:t>Proceedings of The 59th Conference on Imulation and Modelling (SIMS 59), 26-28 September 2018, Oslo Metropolitan University, Norway</a:t>
            </a:r>
            <a:r>
              <a:rPr lang="en-GB"/>
              <a:t>, </a:t>
            </a:r>
            <a:r>
              <a:rPr lang="en-GB" i="1"/>
              <a:t>153</a:t>
            </a:r>
            <a:r>
              <a:rPr lang="en-GB"/>
              <a:t>, 210–215. https://doi.org/10.3384/ECP18153210</a:t>
            </a:r>
            <a:endParaRPr lang="en-US"/>
          </a:p>
          <a:p>
            <a:pPr algn="l"/>
            <a:r>
              <a:rPr lang="en-US"/>
              <a:t>[7] </a:t>
            </a:r>
            <a:r>
              <a:rPr lang="en-GB"/>
              <a:t>Delligatti, L. (2013). </a:t>
            </a:r>
            <a:r>
              <a:rPr lang="en-GB" i="1"/>
              <a:t>SysML Distilled: A Brief Guide to the Systems Modeling Language</a:t>
            </a:r>
            <a:r>
              <a:rPr lang="en-GB"/>
              <a:t> (1st ed.). Addison-Wesley Professional.</a:t>
            </a:r>
            <a:endParaRPr lang="en-US"/>
          </a:p>
          <a:p>
            <a:r>
              <a:rPr lang="en-US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4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BD3B-235A-4695-A059-7D2138A1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Integration: CAPE-OPEN [8]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00FD-0756-4932-BA8E-C59CA1A0D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Component-based approach to process simulation, especially for the chemical manufacturing domain.</a:t>
            </a:r>
          </a:p>
          <a:p>
            <a:r>
              <a:rPr lang="en-US" dirty="0"/>
              <a:t>Process Modelling Components (PMC), examples:</a:t>
            </a:r>
          </a:p>
          <a:p>
            <a:pPr lvl="1"/>
            <a:r>
              <a:rPr lang="en-GB" dirty="0"/>
              <a:t>Thermodynamic and Physical Properties component</a:t>
            </a:r>
          </a:p>
          <a:p>
            <a:pPr lvl="1"/>
            <a:r>
              <a:rPr lang="en-US" dirty="0"/>
              <a:t>Numerical Solvers</a:t>
            </a:r>
          </a:p>
          <a:p>
            <a:pPr lvl="1"/>
            <a:r>
              <a:rPr lang="en-GB" dirty="0"/>
              <a:t>Sequential Modular Specific Tools component</a:t>
            </a:r>
            <a:endParaRPr lang="en-US" dirty="0"/>
          </a:p>
          <a:p>
            <a:r>
              <a:rPr lang="en-US" dirty="0"/>
              <a:t>Process Modelling Environments (PME): flowsheet that utilize services from PMCs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E742A-F2A7-4156-A578-7EFB66C5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7AC36-C25C-4362-9909-AD09348A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pPr algn="l"/>
            <a:r>
              <a:rPr lang="en-US"/>
              <a:t>[8] </a:t>
            </a:r>
            <a:r>
              <a:rPr lang="en-GB"/>
              <a:t>Belaud, J. P., &amp; Pons, M. (2002). Open Software Architecture For Process Simulation: The Current Status of CAPE-OPEN Standard. </a:t>
            </a:r>
            <a:r>
              <a:rPr lang="en-GB" i="1"/>
              <a:t>Computer Aided Chemical Engineering</a:t>
            </a:r>
            <a:r>
              <a:rPr lang="en-GB"/>
              <a:t>, </a:t>
            </a:r>
            <a:r>
              <a:rPr lang="en-GB" i="1"/>
              <a:t>10</a:t>
            </a:r>
            <a:r>
              <a:rPr lang="en-GB"/>
              <a:t>(C), 847–852. https://doi.org/10.1016/S1570-7946(02)80169-9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1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BC6A-75F3-4C05-B589-8B7BED80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Integration: FMI [10][11]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2C8B-18AE-49FC-8B22-90F591D5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5"/>
            <a:ext cx="4993218" cy="4351338"/>
          </a:xfrm>
        </p:spPr>
        <p:txBody>
          <a:bodyPr/>
          <a:lstStyle/>
          <a:p>
            <a:r>
              <a:rPr lang="en-US" dirty="0"/>
              <a:t>Master-slave interface consists of functional mockup units (FMU).</a:t>
            </a:r>
          </a:p>
          <a:p>
            <a:pPr lvl="1"/>
            <a:r>
              <a:rPr lang="en-US" dirty="0"/>
              <a:t>API: </a:t>
            </a:r>
            <a:r>
              <a:rPr lang="en-US" dirty="0" err="1"/>
              <a:t>init</a:t>
            </a:r>
            <a:r>
              <a:rPr lang="en-US" dirty="0"/>
              <a:t>, </a:t>
            </a:r>
            <a:r>
              <a:rPr lang="en-US" dirty="0" err="1"/>
              <a:t>dostep</a:t>
            </a:r>
            <a:r>
              <a:rPr lang="en-US" dirty="0"/>
              <a:t>, get, set</a:t>
            </a:r>
          </a:p>
          <a:p>
            <a:r>
              <a:rPr lang="en-US" dirty="0"/>
              <a:t>FMU is the encapsulation of model in XML format, which contains model variables, timestep information,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1F603-E191-412D-9BDD-FEDE6F0D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67F6F-9DB9-47E2-9363-08A5BF72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67" y="2085448"/>
            <a:ext cx="3045882" cy="328384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926AB7-3CC9-43E8-B049-1E8243AA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1" y="6087533"/>
            <a:ext cx="7711016" cy="633943"/>
          </a:xfrm>
        </p:spPr>
        <p:txBody>
          <a:bodyPr/>
          <a:lstStyle/>
          <a:p>
            <a:pPr algn="l"/>
            <a:r>
              <a:rPr lang="en-US"/>
              <a:t>[10] Blochwitz, T., Otter, M., Arnold, M., Bausch, C., Clauss, C., Elmqvist, H., Junghanns, A., Mauss, J., Monteiro, M., Neidhold, T., Neumerkel, D., Olsson, H., Peetz, J.-V., &amp; Wolf, S. (2011). The Functional Mockup Interface for Tool independent Exchange of Simulation Models. </a:t>
            </a:r>
            <a:r>
              <a:rPr lang="en-US" i="1"/>
              <a:t>Proceedings from the 8th International Modelica Conference, Technical Univeristy, Dresden, Germany</a:t>
            </a:r>
            <a:r>
              <a:rPr lang="en-US"/>
              <a:t>, </a:t>
            </a:r>
            <a:r>
              <a:rPr lang="en-US" i="1"/>
              <a:t>63</a:t>
            </a:r>
            <a:r>
              <a:rPr lang="en-US"/>
              <a:t>, 105–114. </a:t>
            </a:r>
            <a:r>
              <a:rPr lang="en-US">
                <a:hlinkClick r:id="rId3"/>
              </a:rPr>
              <a:t>https://doi.org/10.3384/ECP11063105</a:t>
            </a:r>
            <a:endParaRPr lang="en-US"/>
          </a:p>
          <a:p>
            <a:pPr algn="l"/>
            <a:r>
              <a:rPr lang="en-US"/>
              <a:t>[11] https://fmi-standard.org/docs/3.0-dev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0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0DF9-09EB-4F19-9043-55F43D36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qualities for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E233-F318-4AA4-AF4B-84F897AA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443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Configurability</a:t>
            </a:r>
          </a:p>
          <a:p>
            <a:pPr lvl="1"/>
            <a:r>
              <a:rPr lang="en-US" dirty="0"/>
              <a:t>Adjustable initialization and ordering of the subsystems [12]</a:t>
            </a:r>
          </a:p>
          <a:p>
            <a:pPr lvl="1"/>
            <a:r>
              <a:rPr lang="en-US" dirty="0"/>
              <a:t>Support </a:t>
            </a:r>
            <a:r>
              <a:rPr lang="en-GB" dirty="0" err="1"/>
              <a:t>multirate</a:t>
            </a:r>
            <a:r>
              <a:rPr lang="en-GB" dirty="0"/>
              <a:t> modelling with dynamic time management [10]</a:t>
            </a:r>
            <a:r>
              <a:rPr lang="en-US" dirty="0"/>
              <a:t>[13]</a:t>
            </a:r>
          </a:p>
          <a:p>
            <a:r>
              <a:rPr lang="en-US" dirty="0"/>
              <a:t>Automation </a:t>
            </a:r>
          </a:p>
          <a:p>
            <a:pPr lvl="1"/>
            <a:r>
              <a:rPr lang="en-US" dirty="0"/>
              <a:t>Automatic code generation for export [12][14][15]</a:t>
            </a:r>
          </a:p>
          <a:p>
            <a:r>
              <a:rPr lang="en-US" dirty="0"/>
              <a:t>Data exchange</a:t>
            </a:r>
          </a:p>
          <a:p>
            <a:pPr lvl="1"/>
            <a:r>
              <a:rPr lang="en-US" dirty="0"/>
              <a:t>Able to transfer structural data [13]</a:t>
            </a:r>
          </a:p>
          <a:p>
            <a:pPr lvl="1"/>
            <a:r>
              <a:rPr lang="en-US" dirty="0"/>
              <a:t>Consistency of variables mapping [14]</a:t>
            </a:r>
          </a:p>
          <a:p>
            <a:r>
              <a:rPr lang="en-US" dirty="0"/>
              <a:t>Plug &amp; play</a:t>
            </a:r>
          </a:p>
          <a:p>
            <a:pPr lvl="1"/>
            <a:r>
              <a:rPr lang="en-GB" dirty="0"/>
              <a:t>Easily moving models from one computational node to other </a:t>
            </a:r>
          </a:p>
          <a:p>
            <a:pPr marL="342900" lvl="1" indent="0">
              <a:buNone/>
            </a:pPr>
            <a:r>
              <a:rPr lang="en-GB" dirty="0"/>
              <a:t>	=&gt; support template and instantiation [13]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5E631-280B-46DE-A1C0-3A924417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5130799"/>
            <a:ext cx="7886700" cy="1590677"/>
          </a:xfrm>
        </p:spPr>
        <p:txBody>
          <a:bodyPr/>
          <a:lstStyle/>
          <a:p>
            <a:pPr algn="l"/>
            <a:r>
              <a:rPr lang="en-US"/>
              <a:t>[10] Blochwitz, T., Otter, M., Arnold, M., Bausch, C., Clauss, C., Elmqvist, H., Junghanns, A., Mauss, J., Monteiro, M., Neidhold, T., Neumerkel, D., Olsson, H., Peetz, J.-V., &amp; Wolf, S. (2011). The Functional Mockup Interface for Tool independent Exchange of Simulation Models. </a:t>
            </a:r>
            <a:r>
              <a:rPr lang="en-US" i="1"/>
              <a:t>Proceedings from the 8th International Modelica</a:t>
            </a:r>
            <a:endParaRPr lang="en-US"/>
          </a:p>
          <a:p>
            <a:pPr algn="l"/>
            <a:r>
              <a:rPr lang="en-US"/>
              <a:t>[12] </a:t>
            </a:r>
            <a:r>
              <a:rPr lang="en-GB"/>
              <a:t>Tolksdorf, G., Esche, E., van Baten, J., &amp; Wozny, G. (2016). Taylor-Made Modeling and Solution of Novel Process Units by Modular CAPE-OPEN-based Flowsheeting. </a:t>
            </a:r>
            <a:r>
              <a:rPr lang="en-GB" i="1"/>
              <a:t>Computer Aided Chemical Engineering</a:t>
            </a:r>
            <a:r>
              <a:rPr lang="en-GB"/>
              <a:t>, </a:t>
            </a:r>
            <a:r>
              <a:rPr lang="en-GB" i="1"/>
              <a:t>38</a:t>
            </a:r>
            <a:r>
              <a:rPr lang="en-GB"/>
              <a:t>, 787–792. </a:t>
            </a:r>
            <a:r>
              <a:rPr lang="en-GB">
                <a:hlinkClick r:id="rId2"/>
              </a:rPr>
              <a:t>https://doi.org/10.1016/B978-0-444-63428-3.50136-3</a:t>
            </a:r>
            <a:endParaRPr lang="en-GB"/>
          </a:p>
          <a:p>
            <a:pPr algn="l"/>
            <a:r>
              <a:rPr lang="en-GB"/>
              <a:t>[13] </a:t>
            </a:r>
            <a:r>
              <a:rPr lang="en-US"/>
              <a:t>Neema, H., Gohl, J., Lattmann, Z., Sztipanovits, J., Karsai, G., Neema, S., Bapty, T., Batteh, J., Tummescheit, H., &amp; Sureshkumar, C. (2014). Model-Based Integration Platform for FMI Co-Simulation and Heterogeneous Simulations of Cyber-Physical Systems. </a:t>
            </a:r>
            <a:r>
              <a:rPr lang="en-US" i="1"/>
              <a:t>Proceedings of the 10th International Modelica Conference, March 10-12, 2014, Lund, Sweden</a:t>
            </a:r>
            <a:r>
              <a:rPr lang="en-US"/>
              <a:t>, </a:t>
            </a:r>
            <a:r>
              <a:rPr lang="en-US" i="1"/>
              <a:t>96</a:t>
            </a:r>
            <a:r>
              <a:rPr lang="en-US"/>
              <a:t>, 235–245. https://doi.org/10.3384/ECP14096235</a:t>
            </a:r>
            <a:endParaRPr lang="en-GB"/>
          </a:p>
          <a:p>
            <a:pPr algn="l"/>
            <a:r>
              <a:rPr lang="en-GB"/>
              <a:t>[14] </a:t>
            </a:r>
            <a:r>
              <a:rPr lang="en-US"/>
              <a:t>Krone, D., Esche, E., Asprion, N., Skiborowski, M., &amp; Repke, J. U. (2020). Conceptual Design Based on Superstructure Optimization in GAMS with Accurate Thermodynamic Models. </a:t>
            </a:r>
            <a:r>
              <a:rPr lang="en-US" i="1"/>
              <a:t>Computer Aided Chemical Engineering</a:t>
            </a:r>
            <a:r>
              <a:rPr lang="en-US"/>
              <a:t>, </a:t>
            </a:r>
            <a:r>
              <a:rPr lang="en-US" i="1"/>
              <a:t>48</a:t>
            </a:r>
            <a:r>
              <a:rPr lang="en-US"/>
              <a:t>, 15–20. https://doi.org/10.1016/B978-0-12-823377-1.50146-4</a:t>
            </a:r>
          </a:p>
          <a:p>
            <a:pPr algn="l"/>
            <a:r>
              <a:rPr lang="en-GB"/>
              <a:t>[15] </a:t>
            </a:r>
            <a:r>
              <a:rPr lang="en-US"/>
              <a:t>Šilar, J., Ježek, F., Mládek, A., Polák, D., &amp; Kofránek, J. (2019). Model visualization for e-learning, Kidney simulator for medical students. </a:t>
            </a:r>
            <a:r>
              <a:rPr lang="en-US" i="1"/>
              <a:t>Proceedings of the 13th International Modelica Conference, Regensburg, Germany, March 4–6, 2019</a:t>
            </a:r>
            <a:r>
              <a:rPr lang="en-US"/>
              <a:t>, </a:t>
            </a:r>
            <a:r>
              <a:rPr lang="en-US" i="1"/>
              <a:t>157</a:t>
            </a:r>
            <a:r>
              <a:rPr lang="en-US"/>
              <a:t>, 393–402. https://doi.org/10.3384/ECP19157393</a:t>
            </a:r>
          </a:p>
          <a:p>
            <a:pPr algn="l"/>
            <a:endParaRPr lang="en-GB"/>
          </a:p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59EF2-8CCF-4D98-A6FB-FFAF8571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56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04/06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08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2C5B-27EE-42BF-BFC8-53649DC1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D1DC-C051-4623-9FD3-C96F16436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Definitions of orchestration and integration</a:t>
            </a:r>
          </a:p>
          <a:p>
            <a:r>
              <a:rPr lang="en-US" dirty="0"/>
              <a:t>Requirements and corresponding implications w.r.t O&amp;I</a:t>
            </a:r>
          </a:p>
          <a:p>
            <a:pPr lvl="1"/>
            <a:r>
              <a:rPr lang="en-US" dirty="0"/>
              <a:t>Production prediction</a:t>
            </a:r>
          </a:p>
          <a:p>
            <a:pPr lvl="1"/>
            <a:r>
              <a:rPr lang="en-US" dirty="0"/>
              <a:t>Production control</a:t>
            </a:r>
          </a:p>
          <a:p>
            <a:pPr lvl="1"/>
            <a:r>
              <a:rPr lang="en-US" dirty="0"/>
              <a:t>What-if scenarios </a:t>
            </a:r>
          </a:p>
          <a:p>
            <a:pPr lvl="1"/>
            <a:r>
              <a:rPr lang="en-US" dirty="0"/>
              <a:t>Predictive maintenance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42EA-39B2-41C9-960E-66E20031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0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D04B-87FC-4E3D-AE9E-B0D67194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8D1AE-B6E5-424A-9DC0-363E81FE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However, MBSE does not cover well in the followings area: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Numeric computing</a:t>
            </a:r>
          </a:p>
          <a:p>
            <a:pPr lvl="1"/>
            <a:r>
              <a:rPr lang="en-US" dirty="0"/>
              <a:t>Scientific computing, </a:t>
            </a:r>
          </a:p>
          <a:p>
            <a:pPr lvl="1"/>
            <a:r>
              <a:rPr lang="en-US" dirty="0"/>
              <a:t>Visualizations, e.g., 3D physics</a:t>
            </a:r>
          </a:p>
          <a:p>
            <a:pPr lvl="1"/>
            <a:r>
              <a:rPr lang="en-US" dirty="0"/>
              <a:t>Communication systems, e.g., DSP, electromagnetic field</a:t>
            </a:r>
          </a:p>
          <a:p>
            <a:r>
              <a:rPr lang="en-US" dirty="0"/>
              <a:t>electronic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B577-9FDE-4B64-A107-4ECCE8CE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28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0C47-775A-4B2C-95B9-EC09F8C5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O&amp;I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8FFDA57C-D3AF-41D2-AB30-23B04030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Orchestration</a:t>
            </a:r>
          </a:p>
          <a:p>
            <a:pPr lvl="1"/>
            <a:r>
              <a:rPr lang="en-US" dirty="0"/>
              <a:t>Dictates models’ sequence of executions and arranges event queue for the event instances that are triggered by respective model.</a:t>
            </a:r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Encapsulates the necessary attributes and properties of a model, followed by transmitting the marshalled data to other models at a given communication time.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0E0F9-62A0-4841-8C25-F84FB9ED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21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BEE0-C7CA-4979-8A15-E1C4802F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O&amp;I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50A60-3741-400D-964F-E3018B5A9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Orchestration (</a:t>
            </a:r>
            <a:r>
              <a:rPr lang="en-US" b="1" dirty="0"/>
              <a:t>O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Control workflow and execution sequence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Ontology checking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Managing mixed fidelity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Integration (</a:t>
            </a:r>
            <a:r>
              <a:rPr lang="en-US" b="1" dirty="0"/>
              <a:t>I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Configurability of parameters and time advancement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Automated code/data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exchange consistency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Plug &amp; play (minimum manual setup)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7083E-0DB3-4FC9-947D-367F32D2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40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896-39DB-4939-ADE9-A3B70C59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Production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0034-CA67-4CBC-8F29-C76AA319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predict the end-product and whether its quantity and quality will meet the demand, based on the given materials and resources. </a:t>
            </a:r>
          </a:p>
          <a:p>
            <a:r>
              <a:rPr lang="en-US" dirty="0"/>
              <a:t>Distinctive requirements:</a:t>
            </a:r>
          </a:p>
          <a:p>
            <a:pPr lvl="1"/>
            <a:r>
              <a:rPr lang="en-US" dirty="0"/>
              <a:t>Model state variables shall be validated with RT empirical data [1].</a:t>
            </a:r>
          </a:p>
          <a:p>
            <a:pPr lvl="2"/>
            <a:r>
              <a:rPr lang="en-US" b="1" dirty="0"/>
              <a:t>O2, O3, I3</a:t>
            </a:r>
          </a:p>
          <a:p>
            <a:pPr lvl="1"/>
            <a:r>
              <a:rPr lang="en-US" dirty="0"/>
              <a:t>The operator shall be able to configure the initial model parameter based on the given materials and resources.</a:t>
            </a:r>
          </a:p>
          <a:p>
            <a:pPr lvl="2"/>
            <a:r>
              <a:rPr lang="en-US" b="1" dirty="0"/>
              <a:t>I1</a:t>
            </a:r>
          </a:p>
          <a:p>
            <a:pPr lvl="1"/>
            <a:r>
              <a:rPr lang="en-US" dirty="0"/>
              <a:t>The model parameters shall be automatically updated based on the latest RT data [2].</a:t>
            </a:r>
          </a:p>
          <a:p>
            <a:pPr lvl="2"/>
            <a:r>
              <a:rPr lang="en-US" b="1" dirty="0"/>
              <a:t>O1, I2, I3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89A6D-815C-4AFD-BC53-DA02747D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AE1A1-CA4E-4B60-B0EC-40AAB88F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087533"/>
            <a:ext cx="7886700" cy="633943"/>
          </a:xfrm>
        </p:spPr>
        <p:txBody>
          <a:bodyPr/>
          <a:lstStyle/>
          <a:p>
            <a:pPr algn="l"/>
            <a:r>
              <a:rPr lang="en-US"/>
              <a:t>[1] Park, H., Easwaran, A., &amp; Andalam, S. (2018). Challenges in Digital Twin Development for Cyber-Physical Production Systems. </a:t>
            </a:r>
            <a:r>
              <a:rPr lang="en-US" i="1"/>
              <a:t>Lecture Notes in Computer Science (Including Subseries Lecture Notes in Artificial Intelligence and Lecture Notes in Bioinformatics)</a:t>
            </a:r>
            <a:r>
              <a:rPr lang="en-US"/>
              <a:t>, </a:t>
            </a:r>
            <a:r>
              <a:rPr lang="en-US" i="1"/>
              <a:t>11615 LNCS</a:t>
            </a:r>
            <a:r>
              <a:rPr lang="en-US"/>
              <a:t>, 28–48. https://doi.org/10.1007/978-3-030-23703-5_2</a:t>
            </a:r>
          </a:p>
          <a:p>
            <a:pPr algn="l"/>
            <a:r>
              <a:rPr lang="en-US"/>
              <a:t>[2] </a:t>
            </a:r>
            <a:r>
              <a:rPr lang="en-GB"/>
              <a:t>Eppinger, T., Longwell, G., Mas, P., Goodheart, K., Badiali, U., &amp; Aglave, R. (2021). Increase Food Production Efficiency Using the Executable Digital Twin (xdt). </a:t>
            </a:r>
            <a:r>
              <a:rPr lang="en-GB" i="1"/>
              <a:t>Chemical Engineering Transactions</a:t>
            </a:r>
            <a:r>
              <a:rPr lang="en-GB"/>
              <a:t>, </a:t>
            </a:r>
            <a:r>
              <a:rPr lang="en-GB" i="1"/>
              <a:t>87</a:t>
            </a:r>
            <a:r>
              <a:rPr lang="en-GB"/>
              <a:t>, 37–42. https://doi.org/10.3303/CET2187007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52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896-39DB-4939-ADE9-A3B70C59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Production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0034-CA67-4CBC-8F29-C76AA319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organize the production schedules and regulate the process such that the utilization of resources is optimized</a:t>
            </a:r>
          </a:p>
          <a:p>
            <a:r>
              <a:rPr lang="en-US" dirty="0"/>
              <a:t>Distinctive requirements [3]:</a:t>
            </a:r>
          </a:p>
          <a:p>
            <a:pPr lvl="1"/>
            <a:r>
              <a:rPr lang="en-US" dirty="0"/>
              <a:t>The model optimization may be triggered on the detected disturbance, time, or plantwide performance.</a:t>
            </a:r>
          </a:p>
          <a:p>
            <a:pPr lvl="2"/>
            <a:r>
              <a:rPr lang="en-US" b="1" dirty="0"/>
              <a:t>O1, O2, O3</a:t>
            </a:r>
          </a:p>
          <a:p>
            <a:pPr lvl="1"/>
            <a:r>
              <a:rPr lang="en-US" dirty="0"/>
              <a:t>The controller calibration may be triggered on time, or state variables deviation.</a:t>
            </a:r>
          </a:p>
          <a:p>
            <a:pPr lvl="2"/>
            <a:r>
              <a:rPr lang="en-US" b="1" dirty="0"/>
              <a:t>O1, O2, O3, I2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6976-933C-4AA8-84E7-A1144F65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711018" cy="298449"/>
          </a:xfrm>
        </p:spPr>
        <p:txBody>
          <a:bodyPr/>
          <a:lstStyle/>
          <a:p>
            <a:pPr algn="l"/>
            <a:r>
              <a:rPr lang="en-US"/>
              <a:t>[3] </a:t>
            </a:r>
            <a:r>
              <a:rPr lang="en-GB"/>
              <a:t>Ochoa, S., Wozny, G., &amp; Repke, J. U. (2010). Plantwide Optimizing Control of a continuous bioethanol production process. </a:t>
            </a:r>
            <a:r>
              <a:rPr lang="en-GB" i="1"/>
              <a:t>Journal of Process Control</a:t>
            </a:r>
            <a:r>
              <a:rPr lang="en-GB"/>
              <a:t>, </a:t>
            </a:r>
            <a:r>
              <a:rPr lang="en-GB" i="1"/>
              <a:t>20</a:t>
            </a:r>
            <a:r>
              <a:rPr lang="en-GB"/>
              <a:t>(9), 983–998. https://doi.org/10.1016/J.JPROCONT.2010.06.010</a:t>
            </a:r>
          </a:p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69CD1-B7D9-457C-AEF6-071B9A46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73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896-39DB-4939-ADE9-A3B70C59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What-if scenarios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0034-CA67-4CBC-8F29-C76AA319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create hypothetical situation and predict its effect on the production, in order to </a:t>
            </a:r>
            <a:r>
              <a:rPr lang="en-GB" dirty="0"/>
              <a:t>generate various iterations of the production schedule.</a:t>
            </a:r>
          </a:p>
          <a:p>
            <a:r>
              <a:rPr lang="en-US" dirty="0"/>
              <a:t>Distinctive requirements:</a:t>
            </a:r>
          </a:p>
          <a:p>
            <a:pPr lvl="1"/>
            <a:r>
              <a:rPr lang="en-US" dirty="0"/>
              <a:t>The scenario-dependent data shall be stored and handled separately from the master data [4].</a:t>
            </a:r>
          </a:p>
          <a:p>
            <a:pPr lvl="2"/>
            <a:r>
              <a:rPr lang="en-US" b="1" dirty="0"/>
              <a:t>I4</a:t>
            </a:r>
          </a:p>
          <a:p>
            <a:pPr lvl="1"/>
            <a:r>
              <a:rPr lang="en-US" dirty="0"/>
              <a:t>The scenario can be readily reset, applied, and removed without affecting the master schedule.</a:t>
            </a:r>
          </a:p>
          <a:p>
            <a:pPr lvl="2"/>
            <a:r>
              <a:rPr lang="en-US" b="1" dirty="0"/>
              <a:t>O1, I1, I2, I4</a:t>
            </a:r>
          </a:p>
          <a:p>
            <a:pPr lvl="1"/>
            <a:r>
              <a:rPr lang="en-US" dirty="0"/>
              <a:t>The iterations of scenario may be managed under version control.</a:t>
            </a:r>
          </a:p>
          <a:p>
            <a:pPr lvl="2"/>
            <a:r>
              <a:rPr lang="en-US" b="1" dirty="0"/>
              <a:t>I2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89A6D-815C-4AFD-BC53-DA02747D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39CE-2D04-4E47-9E39-DA2A360B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1" y="6417733"/>
            <a:ext cx="7711016" cy="303743"/>
          </a:xfrm>
        </p:spPr>
        <p:txBody>
          <a:bodyPr/>
          <a:lstStyle/>
          <a:p>
            <a:pPr algn="l"/>
            <a:r>
              <a:rPr lang="en-US"/>
              <a:t>[4] </a:t>
            </a:r>
            <a:r>
              <a:rPr lang="en-GB" i="1"/>
              <a:t>OPTANO - What-if scenarios in production planning</a:t>
            </a:r>
            <a:r>
              <a:rPr lang="en-GB"/>
              <a:t>. (n.d.). Retrieved April 5, 2022, from https://optano.com/en/what-if-scenarios-in-production-planning/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09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896-39DB-4939-ADE9-A3B70C59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 Predictive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0034-CA67-4CBC-8F29-C76AA319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using data stream from the plant and physical-based modelling to generate a prognosis of </a:t>
            </a:r>
            <a:r>
              <a:rPr lang="en-GB" dirty="0"/>
              <a:t>the remaining lifetime of plant components.</a:t>
            </a:r>
          </a:p>
          <a:p>
            <a:r>
              <a:rPr lang="en-US" dirty="0"/>
              <a:t>Distinctive requirements:</a:t>
            </a:r>
          </a:p>
          <a:p>
            <a:pPr lvl="1"/>
            <a:r>
              <a:rPr lang="en-US" dirty="0"/>
              <a:t>Dynamic data acquisition shall be integrated autonomously to update the static attributes in the </a:t>
            </a:r>
            <a:r>
              <a:rPr lang="en-GB" dirty="0"/>
              <a:t>predictive</a:t>
            </a:r>
            <a:r>
              <a:rPr lang="en-US" dirty="0"/>
              <a:t> model [5].</a:t>
            </a:r>
          </a:p>
          <a:p>
            <a:pPr lvl="2"/>
            <a:r>
              <a:rPr lang="en-US" b="1" dirty="0"/>
              <a:t>O1, O2, O3, I2, I3</a:t>
            </a:r>
          </a:p>
          <a:p>
            <a:pPr lvl="1"/>
            <a:r>
              <a:rPr lang="en-US" dirty="0"/>
              <a:t>Both real-life measurements and simulated results shall be used in the </a:t>
            </a:r>
            <a:r>
              <a:rPr lang="en-GB" dirty="0"/>
              <a:t>retrofitting of the predictive model [6].</a:t>
            </a:r>
          </a:p>
          <a:p>
            <a:pPr lvl="2"/>
            <a:r>
              <a:rPr lang="en-GB" b="1" dirty="0"/>
              <a:t>O1, O2, I1, I2</a:t>
            </a:r>
          </a:p>
          <a:p>
            <a:pPr lvl="2"/>
            <a:endParaRPr lang="en-GB" dirty="0"/>
          </a:p>
          <a:p>
            <a:pPr lvl="2"/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89A6D-815C-4AFD-BC53-DA02747D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34CFB-EC44-40E5-A10E-3D5334A8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49" y="6045201"/>
            <a:ext cx="7886699" cy="676276"/>
          </a:xfrm>
        </p:spPr>
        <p:txBody>
          <a:bodyPr/>
          <a:lstStyle/>
          <a:p>
            <a:pPr algn="l"/>
            <a:r>
              <a:rPr lang="en-US"/>
              <a:t>[5] Barthelmey, A., Lee, E., Hana, R., &amp; Deuse, J. (2019). Dynamic digital twin for predictive maintenance in flexible production systems. </a:t>
            </a:r>
            <a:r>
              <a:rPr lang="en-US" i="1"/>
              <a:t>IECON Proceedings (Industrial Electronics Conference)</a:t>
            </a:r>
            <a:r>
              <a:rPr lang="en-US"/>
              <a:t>, </a:t>
            </a:r>
            <a:r>
              <a:rPr lang="en-US" i="1"/>
              <a:t>2019-October</a:t>
            </a:r>
            <a:r>
              <a:rPr lang="en-US"/>
              <a:t>, 4209–4214. </a:t>
            </a:r>
            <a:r>
              <a:rPr lang="en-US">
                <a:hlinkClick r:id="rId2"/>
              </a:rPr>
              <a:t>https://doi.org/10.1109/IECON.2019.8927397</a:t>
            </a:r>
            <a:endParaRPr lang="en-US"/>
          </a:p>
          <a:p>
            <a:pPr algn="l"/>
            <a:r>
              <a:rPr lang="en-US"/>
              <a:t>[6] </a:t>
            </a:r>
            <a:r>
              <a:rPr lang="en-GB"/>
              <a:t>Werner, A., Zimmermann, N., &amp; Lentes, J. (2019). Approach for a Holistic Predictive Maintenance Strategy by Incorporating a Digital Twin. </a:t>
            </a:r>
            <a:r>
              <a:rPr lang="en-GB" i="1"/>
              <a:t>Procedia Manufacturing</a:t>
            </a:r>
            <a:r>
              <a:rPr lang="en-GB"/>
              <a:t>, </a:t>
            </a:r>
            <a:r>
              <a:rPr lang="en-GB" i="1"/>
              <a:t>39</a:t>
            </a:r>
            <a:r>
              <a:rPr lang="en-GB"/>
              <a:t>, 1743–1751. https://doi.org/10.1016/J.PROMFG.2020.01.265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91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04/13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David, </a:t>
            </a:r>
            <a:r>
              <a:rPr lang="en-US" dirty="0" err="1"/>
              <a:t>Loek</a:t>
            </a:r>
            <a:endParaRPr lang="en-US" dirty="0"/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services and their KPIs (</a:t>
            </a:r>
            <a:r>
              <a:rPr lang="en-US" dirty="0" err="1"/>
              <a:t>cont</a:t>
            </a:r>
            <a:r>
              <a:rPr lang="en-US" dirty="0"/>
              <a:t>’)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00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BA71-776E-49DF-B3AE-EA3005F3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183BB-E57B-4A15-87BA-F5693E659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S1 Production prediction: </a:t>
            </a:r>
          </a:p>
          <a:p>
            <a:pPr lvl="1"/>
            <a:r>
              <a:rPr lang="en-US" dirty="0"/>
              <a:t>[New] Utilizing historical data</a:t>
            </a:r>
          </a:p>
          <a:p>
            <a:r>
              <a:rPr lang="en-US" dirty="0"/>
              <a:t>S2 Production control </a:t>
            </a:r>
          </a:p>
          <a:p>
            <a:pPr lvl="1"/>
            <a:r>
              <a:rPr lang="en-US" dirty="0"/>
              <a:t>[New] Operation point searching</a:t>
            </a:r>
          </a:p>
          <a:p>
            <a:r>
              <a:rPr lang="en-US" dirty="0"/>
              <a:t>S3 What-if scenarios </a:t>
            </a:r>
          </a:p>
          <a:p>
            <a:pPr lvl="1"/>
            <a:r>
              <a:rPr lang="en-US" dirty="0"/>
              <a:t>[KPI] Scalability, accessibility </a:t>
            </a:r>
          </a:p>
          <a:p>
            <a:r>
              <a:rPr lang="en-US" dirty="0"/>
              <a:t>S4 Predictive maintenance</a:t>
            </a:r>
          </a:p>
          <a:p>
            <a:pPr lvl="1"/>
            <a:r>
              <a:rPr lang="en-US" dirty="0"/>
              <a:t>[New] 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2E830-ABEC-47A9-9DCC-EC47924F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0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BEE0-C7CA-4979-8A15-E1C4802F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O&amp;I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50A60-3741-400D-964F-E3018B5A9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Orchestration (</a:t>
            </a:r>
            <a:r>
              <a:rPr lang="en-US" b="1" dirty="0"/>
              <a:t>O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Control workflow and execution sequence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Ontology checking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Managing mixed fidelity/granularity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Integration (</a:t>
            </a:r>
            <a:r>
              <a:rPr lang="en-US" b="1" dirty="0"/>
              <a:t>I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Configurability of parameters and time advancement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Automated code/data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exchange consistency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Plug &amp; play modularity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7083E-0DB3-4FC9-947D-367F32D2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13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896-39DB-4939-ADE9-A3B70C59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Production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0034-CA67-4CBC-8F29-C76AA319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predict the end-product and whether its quantity and quality will meet the demand, based on the given materials and resources.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89A6D-815C-4AFD-BC53-DA02747D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AE1A1-CA4E-4B60-B0EC-40AAB88F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5731933"/>
            <a:ext cx="7886700" cy="989543"/>
          </a:xfrm>
        </p:spPr>
        <p:txBody>
          <a:bodyPr/>
          <a:lstStyle/>
          <a:p>
            <a:pPr algn="l"/>
            <a:r>
              <a:rPr lang="en-US"/>
              <a:t>[1] Park, H., Easwaran, A., &amp; Andalam, S. (2018). Challenges in Digital Twin Development for Cyber-Physical Production Systems. </a:t>
            </a:r>
            <a:r>
              <a:rPr lang="en-US" i="1"/>
              <a:t>Lecture Notes in Computer Science (Including Subseries Lecture Notes in Artificial Intelligence and Lecture Notes in Bioinformatics)</a:t>
            </a:r>
            <a:r>
              <a:rPr lang="en-US"/>
              <a:t>, </a:t>
            </a:r>
            <a:r>
              <a:rPr lang="en-US" i="1"/>
              <a:t>11615 LNCS</a:t>
            </a:r>
            <a:r>
              <a:rPr lang="en-US"/>
              <a:t>, 28–48. https://doi.org/10.1007/978-3-030-23703-5_2</a:t>
            </a:r>
          </a:p>
          <a:p>
            <a:pPr algn="l"/>
            <a:r>
              <a:rPr lang="en-US"/>
              <a:t>[2] </a:t>
            </a:r>
            <a:r>
              <a:rPr lang="en-GB"/>
              <a:t>Eppinger, T., Longwell, G., Mas, P., Goodheart, K., Badiali, U., &amp; Aglave, R. (2021). Increase Food Production Efficiency Using the Executable Digital Twin (xdt). </a:t>
            </a:r>
            <a:r>
              <a:rPr lang="en-GB" i="1"/>
              <a:t>Chemical Engineering Transactions</a:t>
            </a:r>
            <a:r>
              <a:rPr lang="en-GB"/>
              <a:t>, </a:t>
            </a:r>
            <a:r>
              <a:rPr lang="en-GB" i="1"/>
              <a:t>87</a:t>
            </a:r>
            <a:r>
              <a:rPr lang="en-GB"/>
              <a:t>, 37–42. </a:t>
            </a:r>
            <a:r>
              <a:rPr lang="en-GB">
                <a:hlinkClick r:id="rId2"/>
              </a:rPr>
              <a:t>https://doi.org/10.3303/CET2187007</a:t>
            </a:r>
            <a:endParaRPr lang="en-GB"/>
          </a:p>
          <a:p>
            <a:pPr algn="l"/>
            <a:r>
              <a:rPr lang="en-GB"/>
              <a:t>[3] </a:t>
            </a:r>
            <a:r>
              <a:rPr lang="en-US"/>
              <a:t>Grieves, M., &amp; Vickers, J. (2016). Digital twin: Mitigating unpredictable, undesirable emergent behavior in complex systems. </a:t>
            </a:r>
            <a:r>
              <a:rPr lang="en-US" i="1"/>
              <a:t>Transdisciplinary Perspectives on Complex Systems: New Findings and Approaches</a:t>
            </a:r>
            <a:r>
              <a:rPr lang="en-US"/>
              <a:t>, 85–113. https://doi.org/10.1007/978-3-319-38756-7_4</a:t>
            </a:r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7FF0803-6469-4791-AF91-13170D3C9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67876"/>
              </p:ext>
            </p:extLst>
          </p:nvPr>
        </p:nvGraphicFramePr>
        <p:xfrm>
          <a:off x="1896534" y="2705181"/>
          <a:ext cx="5350932" cy="28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132">
                  <a:extLst>
                    <a:ext uri="{9D8B030D-6E8A-4147-A177-3AD203B41FA5}">
                      <a16:colId xmlns:a16="http://schemas.microsoft.com/office/drawing/2014/main" val="4154464963"/>
                    </a:ext>
                  </a:extLst>
                </a:gridCol>
                <a:gridCol w="3995632">
                  <a:extLst>
                    <a:ext uri="{9D8B030D-6E8A-4147-A177-3AD203B41FA5}">
                      <a16:colId xmlns:a16="http://schemas.microsoft.com/office/drawing/2014/main" val="3842492542"/>
                    </a:ext>
                  </a:extLst>
                </a:gridCol>
                <a:gridCol w="1008168">
                  <a:extLst>
                    <a:ext uri="{9D8B030D-6E8A-4147-A177-3AD203B41FA5}">
                      <a16:colId xmlns:a16="http://schemas.microsoft.com/office/drawing/2014/main" val="2420759696"/>
                    </a:ext>
                  </a:extLst>
                </a:gridCol>
              </a:tblGrid>
              <a:tr h="394522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 &amp; 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60154"/>
                  </a:ext>
                </a:extLst>
              </a:tr>
              <a:tr h="56918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model state variables shall be validated with RT empirical data [1].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O2, O3, I3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025345"/>
                  </a:ext>
                </a:extLst>
              </a:tr>
              <a:tr h="80203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operator shall be able to configure the initial model parameter based on the given materials and resources.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I1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21893"/>
                  </a:ext>
                </a:extLst>
              </a:tr>
              <a:tr h="5691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model parameters shall be automatically updated based on the latest RT data [2].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O1, I2, I3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1215"/>
                  </a:ext>
                </a:extLst>
              </a:tr>
              <a:tr h="39452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model may be interrogated for its past instances in order to </a:t>
                      </a:r>
                      <a:r>
                        <a:rPr lang="en-GB" dirty="0"/>
                        <a:t>optimize its present parameters [3].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O1, I1, I4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185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02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D4AA-BC84-4144-AE8E-EB472245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BFF4-FC9C-44F9-9E10-170993972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Co-simulate or event-based sim MBSE framework (e.g., </a:t>
            </a:r>
            <a:r>
              <a:rPr lang="en-US" dirty="0" err="1"/>
              <a:t>SysML</a:t>
            </a:r>
            <a:r>
              <a:rPr lang="en-US" dirty="0"/>
              <a:t>) with another computational framework (e.g., game engine, MATLAB, etc.)</a:t>
            </a:r>
          </a:p>
          <a:p>
            <a:r>
              <a:rPr lang="en-US" dirty="0"/>
              <a:t>A layering approach that allows </a:t>
            </a:r>
            <a:r>
              <a:rPr lang="en-US" dirty="0" err="1"/>
              <a:t>SysML</a:t>
            </a:r>
            <a:r>
              <a:rPr lang="en-US" dirty="0"/>
              <a:t> to model the “system decisions”, and the computational framework to model the “calculation decisions”.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E6706-25DC-44EF-8DF3-91AEF8701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D4981F-F288-46AF-8DDA-34DD1CA28C8C}"/>
              </a:ext>
            </a:extLst>
          </p:cNvPr>
          <p:cNvSpPr/>
          <p:nvPr/>
        </p:nvSpPr>
        <p:spPr>
          <a:xfrm>
            <a:off x="2963332" y="3664775"/>
            <a:ext cx="2624667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layer:</a:t>
            </a:r>
          </a:p>
          <a:p>
            <a:pPr algn="ctr"/>
            <a:r>
              <a:rPr lang="en-US" dirty="0" err="1"/>
              <a:t>SysML</a:t>
            </a:r>
            <a:endParaRPr lang="en-US" dirty="0"/>
          </a:p>
          <a:p>
            <a:pPr algn="ctr"/>
            <a:r>
              <a:rPr lang="en-US" dirty="0"/>
              <a:t>System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96361-133B-476D-B34D-D938A35B4369}"/>
              </a:ext>
            </a:extLst>
          </p:cNvPr>
          <p:cNvSpPr/>
          <p:nvPr/>
        </p:nvSpPr>
        <p:spPr>
          <a:xfrm>
            <a:off x="2233082" y="5490631"/>
            <a:ext cx="4224868" cy="8212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layer:</a:t>
            </a:r>
          </a:p>
          <a:p>
            <a:pPr algn="ctr"/>
            <a:r>
              <a:rPr lang="en-US" dirty="0"/>
              <a:t>Some calculation software</a:t>
            </a:r>
          </a:p>
          <a:p>
            <a:pPr algn="ctr"/>
            <a:r>
              <a:rPr lang="en-US" dirty="0"/>
              <a:t>Algorithmic view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0F1EE542-0B9F-474F-A021-C95C794A7408}"/>
              </a:ext>
            </a:extLst>
          </p:cNvPr>
          <p:cNvSpPr/>
          <p:nvPr/>
        </p:nvSpPr>
        <p:spPr>
          <a:xfrm>
            <a:off x="2949573" y="4577703"/>
            <a:ext cx="2638426" cy="821267"/>
          </a:xfrm>
          <a:prstGeom prst="upDownArrow">
            <a:avLst>
              <a:gd name="adj1" fmla="val 45563"/>
              <a:gd name="adj2" fmla="val 3296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CFC475-0645-4593-891B-3B6AED4E0929}"/>
              </a:ext>
            </a:extLst>
          </p:cNvPr>
          <p:cNvCxnSpPr/>
          <p:nvPr/>
        </p:nvCxnSpPr>
        <p:spPr>
          <a:xfrm flipV="1">
            <a:off x="1566333" y="3818467"/>
            <a:ext cx="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966F4C-617B-41B4-8517-C271F597E9FF}"/>
              </a:ext>
            </a:extLst>
          </p:cNvPr>
          <p:cNvSpPr txBox="1"/>
          <p:nvPr/>
        </p:nvSpPr>
        <p:spPr>
          <a:xfrm>
            <a:off x="273050" y="4486042"/>
            <a:ext cx="140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96020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E4CE-B632-4475-BAFD-1FF4419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KPIs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59FCF-95E1-4721-9807-76DC95468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663012"/>
              </p:ext>
            </p:extLst>
          </p:nvPr>
        </p:nvGraphicFramePr>
        <p:xfrm>
          <a:off x="1245659" y="1615546"/>
          <a:ext cx="6652682" cy="39981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5230">
                  <a:extLst>
                    <a:ext uri="{9D8B030D-6E8A-4147-A177-3AD203B41FA5}">
                      <a16:colId xmlns:a16="http://schemas.microsoft.com/office/drawing/2014/main" val="3027488310"/>
                    </a:ext>
                  </a:extLst>
                </a:gridCol>
                <a:gridCol w="1926911">
                  <a:extLst>
                    <a:ext uri="{9D8B030D-6E8A-4147-A177-3AD203B41FA5}">
                      <a16:colId xmlns:a16="http://schemas.microsoft.com/office/drawing/2014/main" val="3694114591"/>
                    </a:ext>
                  </a:extLst>
                </a:gridCol>
                <a:gridCol w="2434403">
                  <a:extLst>
                    <a:ext uri="{9D8B030D-6E8A-4147-A177-3AD203B41FA5}">
                      <a16:colId xmlns:a16="http://schemas.microsoft.com/office/drawing/2014/main" val="2568357503"/>
                    </a:ext>
                  </a:extLst>
                </a:gridCol>
                <a:gridCol w="1476138">
                  <a:extLst>
                    <a:ext uri="{9D8B030D-6E8A-4147-A177-3AD203B41FA5}">
                      <a16:colId xmlns:a16="http://schemas.microsoft.com/office/drawing/2014/main" val="4136363883"/>
                    </a:ext>
                  </a:extLst>
                </a:gridCol>
              </a:tblGrid>
              <a:tr h="491061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Relevance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24797"/>
                  </a:ext>
                </a:extLst>
              </a:tr>
              <a:tr h="98372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Rate of 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fast the error of prediction against real-world data reaches an accepted lower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R1, R4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511925"/>
                  </a:ext>
                </a:extLst>
              </a:tr>
              <a:tr h="74951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far is the model time behind real-world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28409"/>
                  </a:ext>
                </a:extLst>
              </a:tr>
              <a:tr h="85943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availability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the amount historical data that are useful in performing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54272"/>
                  </a:ext>
                </a:extLst>
              </a:tr>
              <a:tr h="85943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Reconfigurability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many parameters need to be set at startup time, and How many can be adjusted during 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17414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C8E2F-6863-4C0D-9ACB-87569E9E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01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896-39DB-4939-ADE9-A3B70C59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Production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0034-CA67-4CBC-8F29-C76AA319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organize the production schedules and regulate the process such that the utilization of resources is optimized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6976-933C-4AA8-84E7-A1144F65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711018" cy="298449"/>
          </a:xfrm>
        </p:spPr>
        <p:txBody>
          <a:bodyPr/>
          <a:lstStyle/>
          <a:p>
            <a:pPr algn="l"/>
            <a:r>
              <a:rPr lang="en-US"/>
              <a:t>[4] </a:t>
            </a:r>
            <a:r>
              <a:rPr lang="en-GB"/>
              <a:t>Ochoa, S., Wozny, G., &amp; Repke, J. U. (2010). Plantwide Optimizing Control of a continuous bioethanol production process. </a:t>
            </a:r>
            <a:r>
              <a:rPr lang="en-GB" i="1"/>
              <a:t>Journal of Process Control</a:t>
            </a:r>
            <a:r>
              <a:rPr lang="en-GB"/>
              <a:t>, </a:t>
            </a:r>
            <a:r>
              <a:rPr lang="en-GB" i="1"/>
              <a:t>20</a:t>
            </a:r>
            <a:r>
              <a:rPr lang="en-GB"/>
              <a:t>(9), 983–998. https://doi.org/10.1016/J.JPROCONT.2010.06.010</a:t>
            </a:r>
          </a:p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69CD1-B7D9-457C-AEF6-071B9A46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1B9F1E-F335-4CA9-AF9A-3C135D00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310223"/>
              </p:ext>
            </p:extLst>
          </p:nvPr>
        </p:nvGraphicFramePr>
        <p:xfrm>
          <a:off x="1550195" y="2819364"/>
          <a:ext cx="5867927" cy="226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672">
                  <a:extLst>
                    <a:ext uri="{9D8B030D-6E8A-4147-A177-3AD203B41FA5}">
                      <a16:colId xmlns:a16="http://schemas.microsoft.com/office/drawing/2014/main" val="4154464963"/>
                    </a:ext>
                  </a:extLst>
                </a:gridCol>
                <a:gridCol w="3937855">
                  <a:extLst>
                    <a:ext uri="{9D8B030D-6E8A-4147-A177-3AD203B41FA5}">
                      <a16:colId xmlns:a16="http://schemas.microsoft.com/office/drawing/2014/main" val="3842492542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20759696"/>
                    </a:ext>
                  </a:extLst>
                </a:gridCol>
              </a:tblGrid>
              <a:tr h="394522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 &amp; 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60154"/>
                  </a:ext>
                </a:extLst>
              </a:tr>
              <a:tr h="56918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model optimization may be triggered on the detected disturbance, time, or plantwide performance [4].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O1, O2, O3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025345"/>
                  </a:ext>
                </a:extLst>
              </a:tr>
              <a:tr h="5882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The controller calibration may be triggered on time, or state variables deviation [4].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O1, O2, O3, I2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21893"/>
                  </a:ext>
                </a:extLst>
              </a:tr>
              <a:tr h="5691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model shall ensure that the </a:t>
                      </a:r>
                      <a:r>
                        <a:rPr lang="en-GB" dirty="0"/>
                        <a:t>calibrations comply with the controllers ‘ desired operating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O1, O2, I1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1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362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E4CE-B632-4475-BAFD-1FF4419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KPIs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59FCF-95E1-4721-9807-76DC95468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199202"/>
              </p:ext>
            </p:extLst>
          </p:nvPr>
        </p:nvGraphicFramePr>
        <p:xfrm>
          <a:off x="1245659" y="2210066"/>
          <a:ext cx="6652682" cy="21705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5230">
                  <a:extLst>
                    <a:ext uri="{9D8B030D-6E8A-4147-A177-3AD203B41FA5}">
                      <a16:colId xmlns:a16="http://schemas.microsoft.com/office/drawing/2014/main" val="3027488310"/>
                    </a:ext>
                  </a:extLst>
                </a:gridCol>
                <a:gridCol w="1926911">
                  <a:extLst>
                    <a:ext uri="{9D8B030D-6E8A-4147-A177-3AD203B41FA5}">
                      <a16:colId xmlns:a16="http://schemas.microsoft.com/office/drawing/2014/main" val="3694114591"/>
                    </a:ext>
                  </a:extLst>
                </a:gridCol>
                <a:gridCol w="2434403">
                  <a:extLst>
                    <a:ext uri="{9D8B030D-6E8A-4147-A177-3AD203B41FA5}">
                      <a16:colId xmlns:a16="http://schemas.microsoft.com/office/drawing/2014/main" val="2568357503"/>
                    </a:ext>
                  </a:extLst>
                </a:gridCol>
                <a:gridCol w="1476138">
                  <a:extLst>
                    <a:ext uri="{9D8B030D-6E8A-4147-A177-3AD203B41FA5}">
                      <a16:colId xmlns:a16="http://schemas.microsoft.com/office/drawing/2014/main" val="4136363883"/>
                    </a:ext>
                  </a:extLst>
                </a:gridCol>
              </a:tblGrid>
              <a:tr h="363801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Relevance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24797"/>
                  </a:ext>
                </a:extLst>
              </a:tr>
              <a:tr h="103994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Stableness of transitory behaviors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long is the overshoots or undershoots period occurring before steady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511925"/>
                  </a:ext>
                </a:extLst>
              </a:tr>
              <a:tr h="76682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timeliness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the response time of triggering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R1, 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284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C8E2F-6863-4C0D-9ACB-87569E9E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69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896-39DB-4939-ADE9-A3B70C59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What-if scenarios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0034-CA67-4CBC-8F29-C76AA319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synthesize hypothetical situations and predict the effect on the production, in order to </a:t>
            </a:r>
            <a:r>
              <a:rPr lang="en-GB" dirty="0"/>
              <a:t>generate various iterations of the production schedule.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89A6D-815C-4AFD-BC53-DA02747D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39CE-2D04-4E47-9E39-DA2A360B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1" y="6417733"/>
            <a:ext cx="7711016" cy="303743"/>
          </a:xfrm>
        </p:spPr>
        <p:txBody>
          <a:bodyPr/>
          <a:lstStyle/>
          <a:p>
            <a:pPr algn="l"/>
            <a:r>
              <a:rPr lang="en-US"/>
              <a:t>[5] </a:t>
            </a:r>
            <a:r>
              <a:rPr lang="en-GB" i="1"/>
              <a:t>OPTANO - What-if scenarios in production planning</a:t>
            </a:r>
            <a:r>
              <a:rPr lang="en-GB"/>
              <a:t>. (n.d.). Retrieved April 5, 2022, from https://optano.com/en/what-if-scenarios-in-production-planning/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483406-89A0-4075-A884-49E6624AD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90608"/>
              </p:ext>
            </p:extLst>
          </p:nvPr>
        </p:nvGraphicFramePr>
        <p:xfrm>
          <a:off x="1638036" y="2940720"/>
          <a:ext cx="5867927" cy="2121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672">
                  <a:extLst>
                    <a:ext uri="{9D8B030D-6E8A-4147-A177-3AD203B41FA5}">
                      <a16:colId xmlns:a16="http://schemas.microsoft.com/office/drawing/2014/main" val="4154464963"/>
                    </a:ext>
                  </a:extLst>
                </a:gridCol>
                <a:gridCol w="3937855">
                  <a:extLst>
                    <a:ext uri="{9D8B030D-6E8A-4147-A177-3AD203B41FA5}">
                      <a16:colId xmlns:a16="http://schemas.microsoft.com/office/drawing/2014/main" val="3842492542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20759696"/>
                    </a:ext>
                  </a:extLst>
                </a:gridCol>
              </a:tblGrid>
              <a:tr h="394522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 &amp; 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60154"/>
                  </a:ext>
                </a:extLst>
              </a:tr>
              <a:tr h="56918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scenario-dependent data shall be stored and handled separately from the master data [5].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I4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025345"/>
                  </a:ext>
                </a:extLst>
              </a:tr>
              <a:tr h="5882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The scenarios shall be readily applied, reset, and removed without affecting the master schedule.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O1, I1, I2, I4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21893"/>
                  </a:ext>
                </a:extLst>
              </a:tr>
              <a:tr h="5691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iterations of scenario may be managed under version control.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I2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1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07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E4CE-B632-4475-BAFD-1FF4419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KPIs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59FCF-95E1-4721-9807-76DC95468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157634"/>
              </p:ext>
            </p:extLst>
          </p:nvPr>
        </p:nvGraphicFramePr>
        <p:xfrm>
          <a:off x="1245659" y="2210066"/>
          <a:ext cx="6652682" cy="26792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5230">
                  <a:extLst>
                    <a:ext uri="{9D8B030D-6E8A-4147-A177-3AD203B41FA5}">
                      <a16:colId xmlns:a16="http://schemas.microsoft.com/office/drawing/2014/main" val="3027488310"/>
                    </a:ext>
                  </a:extLst>
                </a:gridCol>
                <a:gridCol w="1926911">
                  <a:extLst>
                    <a:ext uri="{9D8B030D-6E8A-4147-A177-3AD203B41FA5}">
                      <a16:colId xmlns:a16="http://schemas.microsoft.com/office/drawing/2014/main" val="3694114591"/>
                    </a:ext>
                  </a:extLst>
                </a:gridCol>
                <a:gridCol w="2434403">
                  <a:extLst>
                    <a:ext uri="{9D8B030D-6E8A-4147-A177-3AD203B41FA5}">
                      <a16:colId xmlns:a16="http://schemas.microsoft.com/office/drawing/2014/main" val="2568357503"/>
                    </a:ext>
                  </a:extLst>
                </a:gridCol>
                <a:gridCol w="1476138">
                  <a:extLst>
                    <a:ext uri="{9D8B030D-6E8A-4147-A177-3AD203B41FA5}">
                      <a16:colId xmlns:a16="http://schemas.microsoft.com/office/drawing/2014/main" val="4136363883"/>
                    </a:ext>
                  </a:extLst>
                </a:gridCol>
              </a:tblGrid>
              <a:tr h="473867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Relevance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24797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what extent are the additional space and time bounded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R1, R2, 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511925"/>
                  </a:ext>
                </a:extLst>
              </a:tr>
              <a:tr h="748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Accessibility [6]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 model instances of the scenarios easily accessible to the operator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R1, 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45922"/>
                  </a:ext>
                </a:extLst>
              </a:tr>
              <a:tr h="74835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changeover of the setup for each scenario easily adaptable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92554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C8E2F-6863-4C0D-9ACB-87569E9E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3404A-D7DB-45CA-B19F-9759D49A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694083" cy="365125"/>
          </a:xfrm>
        </p:spPr>
        <p:txBody>
          <a:bodyPr/>
          <a:lstStyle/>
          <a:p>
            <a:pPr algn="l"/>
            <a:r>
              <a:rPr lang="en-US"/>
              <a:t>[6] Barricelli, B. R., Casiraghi, E., Gliozzo, J., Petrini, A., &amp; Valtolina, S. (2020). Human Digital Twin for Fitness Management. </a:t>
            </a:r>
            <a:r>
              <a:rPr lang="en-US" i="1"/>
              <a:t>IEEE Access</a:t>
            </a:r>
            <a:r>
              <a:rPr lang="en-US"/>
              <a:t>, </a:t>
            </a:r>
            <a:r>
              <a:rPr lang="en-US" i="1"/>
              <a:t>8</a:t>
            </a:r>
            <a:r>
              <a:rPr lang="en-US"/>
              <a:t>, 26637–26664. https://doi.org/10.1109/ACCESS.2020.2971576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64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896-39DB-4939-ADE9-A3B70C59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 Predictive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0034-CA67-4CBC-8F29-C76AA319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using data stream from the plant and physical-based modelling to generate a prognosis of </a:t>
            </a:r>
            <a:r>
              <a:rPr lang="en-GB" dirty="0"/>
              <a:t>the remaining lifetime of plant components.</a:t>
            </a:r>
          </a:p>
          <a:p>
            <a:pPr lvl="2"/>
            <a:endParaRPr lang="en-GB" dirty="0"/>
          </a:p>
          <a:p>
            <a:pPr lvl="2"/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89A6D-815C-4AFD-BC53-DA02747D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34CFB-EC44-40E5-A10E-3D5334A8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49" y="5503333"/>
            <a:ext cx="7886699" cy="1218144"/>
          </a:xfrm>
        </p:spPr>
        <p:txBody>
          <a:bodyPr/>
          <a:lstStyle/>
          <a:p>
            <a:pPr algn="l"/>
            <a:r>
              <a:rPr lang="en-US"/>
              <a:t>[7] Barthelmey, A., Lee, E., Hana, R., &amp; Deuse, J. (2019). Dynamic digital twin for predictive maintenance in flexible production systems. </a:t>
            </a:r>
            <a:r>
              <a:rPr lang="en-US" i="1"/>
              <a:t>IECON Proceedings (Industrial Electronics Conference)</a:t>
            </a:r>
            <a:r>
              <a:rPr lang="en-US"/>
              <a:t>, </a:t>
            </a:r>
            <a:r>
              <a:rPr lang="en-US" i="1"/>
              <a:t>2019-October</a:t>
            </a:r>
            <a:r>
              <a:rPr lang="en-US"/>
              <a:t>, 4209–4214. </a:t>
            </a:r>
            <a:r>
              <a:rPr lang="en-US">
                <a:hlinkClick r:id="rId2"/>
              </a:rPr>
              <a:t>https://doi.org/10.1109/IECON.2019.8927397</a:t>
            </a:r>
            <a:endParaRPr lang="en-US"/>
          </a:p>
          <a:p>
            <a:pPr algn="l"/>
            <a:r>
              <a:rPr lang="en-US"/>
              <a:t>[8] </a:t>
            </a:r>
            <a:r>
              <a:rPr lang="en-GB"/>
              <a:t>Werner, A., Zimmermann, N., &amp; Lentes, J. (2019). Approach for a Holistic Predictive Maintenance Strategy by Incorporating a Digital Twin. </a:t>
            </a:r>
            <a:r>
              <a:rPr lang="en-GB" i="1"/>
              <a:t>Procedia Manufacturing</a:t>
            </a:r>
            <a:r>
              <a:rPr lang="en-GB"/>
              <a:t>, </a:t>
            </a:r>
            <a:r>
              <a:rPr lang="en-GB" i="1"/>
              <a:t>39</a:t>
            </a:r>
            <a:r>
              <a:rPr lang="en-GB"/>
              <a:t>, 1743–1751. </a:t>
            </a:r>
            <a:r>
              <a:rPr lang="en-GB">
                <a:hlinkClick r:id="rId3"/>
              </a:rPr>
              <a:t>https://doi.org/10.1016/J.PROMFG.2020.01.265</a:t>
            </a:r>
            <a:endParaRPr lang="en-GB"/>
          </a:p>
          <a:p>
            <a:pPr algn="l"/>
            <a:r>
              <a:rPr lang="en-GB"/>
              <a:t>[9] Rasheed, A., San, O., &amp; Kvamsdal, T. (2020). Digital twin: Values, challenges and enablers from a modeling perspective. </a:t>
            </a:r>
            <a:r>
              <a:rPr lang="en-GB" i="1"/>
              <a:t>IEEE Access</a:t>
            </a:r>
            <a:r>
              <a:rPr lang="en-GB"/>
              <a:t>, </a:t>
            </a:r>
            <a:r>
              <a:rPr lang="en-GB" i="1"/>
              <a:t>8</a:t>
            </a:r>
            <a:r>
              <a:rPr lang="en-GB"/>
              <a:t>, 21980–22012. https://doi.org/10.1109/ACCESS.2020.2970143</a:t>
            </a:r>
          </a:p>
          <a:p>
            <a:pPr algn="l"/>
            <a:r>
              <a:rPr lang="en-US"/>
              <a:t>[10] </a:t>
            </a:r>
            <a:r>
              <a:rPr lang="en-GB"/>
              <a:t>Liu, Z., Meyendorf, N., &amp; Mrad, N. (2018). The role of data fusion in predictive maintenance using digital twin. </a:t>
            </a:r>
            <a:r>
              <a:rPr lang="en-GB" i="1"/>
              <a:t>AIP Conference Proceedings</a:t>
            </a:r>
            <a:r>
              <a:rPr lang="en-GB"/>
              <a:t>, </a:t>
            </a:r>
            <a:r>
              <a:rPr lang="en-GB" i="1"/>
              <a:t>1949</a:t>
            </a:r>
            <a:r>
              <a:rPr lang="en-GB"/>
              <a:t>(1), 020023. https://doi.org/10.1063/1.5031520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B5C6B1-C1CE-43CE-A6AC-1074C1E6C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4724"/>
              </p:ext>
            </p:extLst>
          </p:nvPr>
        </p:nvGraphicFramePr>
        <p:xfrm>
          <a:off x="1589482" y="2646063"/>
          <a:ext cx="5965032" cy="226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72">
                  <a:extLst>
                    <a:ext uri="{9D8B030D-6E8A-4147-A177-3AD203B41FA5}">
                      <a16:colId xmlns:a16="http://schemas.microsoft.com/office/drawing/2014/main" val="4154464963"/>
                    </a:ext>
                  </a:extLst>
                </a:gridCol>
                <a:gridCol w="4022415">
                  <a:extLst>
                    <a:ext uri="{9D8B030D-6E8A-4147-A177-3AD203B41FA5}">
                      <a16:colId xmlns:a16="http://schemas.microsoft.com/office/drawing/2014/main" val="3842492542"/>
                    </a:ext>
                  </a:extLst>
                </a:gridCol>
                <a:gridCol w="1555645">
                  <a:extLst>
                    <a:ext uri="{9D8B030D-6E8A-4147-A177-3AD203B41FA5}">
                      <a16:colId xmlns:a16="http://schemas.microsoft.com/office/drawing/2014/main" val="2420759696"/>
                    </a:ext>
                  </a:extLst>
                </a:gridCol>
              </a:tblGrid>
              <a:tr h="394522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 &amp; 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60154"/>
                  </a:ext>
                </a:extLst>
              </a:tr>
              <a:tr h="56918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 data acquisition shall used to update the static attributes in the predictive model [7].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O1, O2, O3, I2, I3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025345"/>
                  </a:ext>
                </a:extLst>
              </a:tr>
              <a:tr h="5882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Both RT measurements and simulated results shall be used in the retrofitting of the predictive model [8].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O1, O2, I1, I2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21893"/>
                  </a:ext>
                </a:extLst>
              </a:tr>
              <a:tr h="5691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ownership shall have high degree of flexibility and be transferable within </a:t>
                      </a:r>
                      <a:r>
                        <a:rPr lang="en-US"/>
                        <a:t>the DT in </a:t>
                      </a:r>
                      <a:r>
                        <a:rPr lang="en-US" dirty="0"/>
                        <a:t>order to perform efficient data prepossessing [9][10].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O3, I2, I3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1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28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E4CE-B632-4475-BAFD-1FF4419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 KPIs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59FCF-95E1-4721-9807-76DC95468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554640"/>
              </p:ext>
            </p:extLst>
          </p:nvPr>
        </p:nvGraphicFramePr>
        <p:xfrm>
          <a:off x="1245659" y="2210066"/>
          <a:ext cx="6652682" cy="34202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5230">
                  <a:extLst>
                    <a:ext uri="{9D8B030D-6E8A-4147-A177-3AD203B41FA5}">
                      <a16:colId xmlns:a16="http://schemas.microsoft.com/office/drawing/2014/main" val="3027488310"/>
                    </a:ext>
                  </a:extLst>
                </a:gridCol>
                <a:gridCol w="1926911">
                  <a:extLst>
                    <a:ext uri="{9D8B030D-6E8A-4147-A177-3AD203B41FA5}">
                      <a16:colId xmlns:a16="http://schemas.microsoft.com/office/drawing/2014/main" val="3694114591"/>
                    </a:ext>
                  </a:extLst>
                </a:gridCol>
                <a:gridCol w="2434403">
                  <a:extLst>
                    <a:ext uri="{9D8B030D-6E8A-4147-A177-3AD203B41FA5}">
                      <a16:colId xmlns:a16="http://schemas.microsoft.com/office/drawing/2014/main" val="2568357503"/>
                    </a:ext>
                  </a:extLst>
                </a:gridCol>
                <a:gridCol w="1476138">
                  <a:extLst>
                    <a:ext uri="{9D8B030D-6E8A-4147-A177-3AD203B41FA5}">
                      <a16:colId xmlns:a16="http://schemas.microsoft.com/office/drawing/2014/main" val="4136363883"/>
                    </a:ext>
                  </a:extLst>
                </a:gridCol>
              </a:tblGrid>
              <a:tr h="414601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Relevance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24797"/>
                  </a:ext>
                </a:extLst>
              </a:tr>
              <a:tr h="104915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the error of the predictive model against real-world measurement 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R1, 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511925"/>
                  </a:ext>
                </a:extLst>
              </a:tr>
              <a:tr h="8897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Impact of missing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missing data may affect the overall performance of predictive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R1, 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85118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much volume, variety, and veracity of the data is lost as the result of transferring and fusion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284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C8E2F-6863-4C0D-9ACB-87569E9E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56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5279A5-26FE-43C3-BFA7-95B341EBC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1" y="6242049"/>
            <a:ext cx="7886699" cy="228603"/>
          </a:xfrm>
        </p:spPr>
        <p:txBody>
          <a:bodyPr/>
          <a:lstStyle/>
          <a:p>
            <a:pPr algn="l"/>
            <a:r>
              <a:rPr lang="en-GB"/>
              <a:t>[9] Rasheed, A., San, O., &amp; Kvamsdal, T. (2020). Digital twin: Values, challenges and enablers from a modeling perspective. </a:t>
            </a:r>
            <a:r>
              <a:rPr lang="en-GB" i="1"/>
              <a:t>IEEE Access</a:t>
            </a:r>
            <a:r>
              <a:rPr lang="en-GB"/>
              <a:t>, </a:t>
            </a:r>
            <a:r>
              <a:rPr lang="en-GB" i="1"/>
              <a:t>8</a:t>
            </a:r>
            <a:r>
              <a:rPr lang="en-GB"/>
              <a:t>, 21980–22012.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01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04/20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David, </a:t>
            </a:r>
            <a:r>
              <a:rPr lang="en-US" dirty="0" err="1"/>
              <a:t>Loek</a:t>
            </a:r>
            <a:endParaRPr lang="en-US" dirty="0"/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 the choice of development environment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88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A78B-EF96-489B-873D-12534B26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criteria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54263-7AB1-4DDD-8A75-5CACBC5D8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development environment should support:</a:t>
            </a:r>
          </a:p>
          <a:p>
            <a:r>
              <a:rPr lang="en-US" dirty="0"/>
              <a:t>Meeting the proposed requirements for the services</a:t>
            </a:r>
          </a:p>
          <a:p>
            <a:r>
              <a:rPr lang="en-US" dirty="0"/>
              <a:t>Able to make measurements of the KPIs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784A2-AAF8-496C-BC8B-FFF19433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81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CC47-306A-468A-B5EC-E9260314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001F-F6F2-4553-8149-81651224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Ptolemy II (with possibly extra adaptations)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a new platform from software stack, presumably following service-oriented architecture (SOA) design pattern. </a:t>
            </a:r>
          </a:p>
          <a:p>
            <a:pPr marL="342900" lvl="1" indent="0">
              <a:buNone/>
            </a:pPr>
            <a:r>
              <a:rPr lang="en-US" dirty="0"/>
              <a:t>Some example frameworks:</a:t>
            </a:r>
          </a:p>
          <a:p>
            <a:pPr lvl="1"/>
            <a:r>
              <a:rPr lang="en-US" dirty="0" err="1"/>
              <a:t>TwinOps</a:t>
            </a:r>
            <a:r>
              <a:rPr lang="en-US" dirty="0"/>
              <a:t> [1]</a:t>
            </a:r>
          </a:p>
          <a:p>
            <a:pPr lvl="1"/>
            <a:r>
              <a:rPr lang="en-US" dirty="0"/>
              <a:t>M2M network [2]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6117-9095-4066-835E-7EFFE0C8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59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BB53E-2538-4479-B96B-DEF32EC3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49" y="5621867"/>
            <a:ext cx="7533217" cy="1099609"/>
          </a:xfrm>
        </p:spPr>
        <p:txBody>
          <a:bodyPr/>
          <a:lstStyle/>
          <a:p>
            <a:pPr algn="l"/>
            <a:r>
              <a:rPr lang="en-US" dirty="0"/>
              <a:t>[1] Hugues, J., </a:t>
            </a:r>
            <a:r>
              <a:rPr lang="en-US" dirty="0" err="1"/>
              <a:t>Hristosov</a:t>
            </a:r>
            <a:r>
              <a:rPr lang="en-US" dirty="0"/>
              <a:t>, A., Hudak, J. J., &amp; </a:t>
            </a:r>
            <a:r>
              <a:rPr lang="en-US" dirty="0" err="1"/>
              <a:t>Yankel</a:t>
            </a:r>
            <a:r>
              <a:rPr lang="en-US" dirty="0"/>
              <a:t>, J. (2020). </a:t>
            </a:r>
            <a:r>
              <a:rPr lang="en-US" dirty="0" err="1"/>
              <a:t>TwinOps</a:t>
            </a:r>
            <a:r>
              <a:rPr lang="en-US" dirty="0"/>
              <a:t> - DevOps meets model-based engineering and digital twins for the engineering of CPS. </a:t>
            </a:r>
            <a:r>
              <a:rPr lang="en-US" i="1" dirty="0"/>
              <a:t>Proceedings - 23rd ACM/IEEE International Conference on Model Driven Engineering Languages and Systems, MODELS-C 2020 - Companion Proceedings</a:t>
            </a:r>
            <a:r>
              <a:rPr lang="en-US" dirty="0"/>
              <a:t>, 668. </a:t>
            </a:r>
            <a:r>
              <a:rPr lang="en-US" dirty="0">
                <a:hlinkClick r:id="rId2"/>
              </a:rPr>
              <a:t>https://doi.org/10.1145/3417990.3421446</a:t>
            </a:r>
            <a:endParaRPr lang="en-US" dirty="0"/>
          </a:p>
          <a:p>
            <a:pPr algn="l"/>
            <a:r>
              <a:rPr lang="en-US" dirty="0"/>
              <a:t>[2] </a:t>
            </a:r>
            <a:r>
              <a:rPr lang="en-GB" dirty="0"/>
              <a:t>Open Mobile Alliance. (n.d.). </a:t>
            </a:r>
            <a:r>
              <a:rPr lang="en-GB" i="1" dirty="0"/>
              <a:t>Lightweight M2M (LWM2M) – OMA </a:t>
            </a:r>
            <a:r>
              <a:rPr lang="en-GB" i="1" dirty="0" err="1"/>
              <a:t>SpecWorks</a:t>
            </a:r>
            <a:r>
              <a:rPr lang="en-GB" dirty="0"/>
              <a:t>. Retrieved April 20, 2022, from </a:t>
            </a:r>
            <a:r>
              <a:rPr lang="en-GB" dirty="0">
                <a:hlinkClick r:id="rId3"/>
              </a:rPr>
              <a:t>https://omaspecworks.org/what-is-oma-specworks/iot/lightweight-m2m-lwm2m/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67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89F3-52B0-4F2C-B9A9-A9849244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B661-2726-48EB-B4C5-90F1E4DA1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214154"/>
          </a:xfrm>
        </p:spPr>
        <p:txBody>
          <a:bodyPr/>
          <a:lstStyle/>
          <a:p>
            <a:r>
              <a:rPr lang="en-US" dirty="0"/>
              <a:t>[1] demonstrates co-simulation of </a:t>
            </a:r>
            <a:r>
              <a:rPr lang="en-US" dirty="0" err="1"/>
              <a:t>SysML</a:t>
            </a:r>
            <a:r>
              <a:rPr lang="en-US" dirty="0"/>
              <a:t> and Simulink in the unmanned aerial vehicle (UAV) use case.</a:t>
            </a:r>
          </a:p>
          <a:p>
            <a:r>
              <a:rPr lang="en-US" dirty="0"/>
              <a:t>[2] demonstrates co-simulation of </a:t>
            </a:r>
            <a:r>
              <a:rPr lang="en-US" dirty="0" err="1"/>
              <a:t>SysML</a:t>
            </a:r>
            <a:r>
              <a:rPr lang="en-US" dirty="0"/>
              <a:t>, Simulink, and Unity in the autonomous driving use case.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E8495-8073-4176-9316-4F16FB8E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1155E-36E1-4F0A-93B2-66CB0426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5649913"/>
            <a:ext cx="7643282" cy="889000"/>
          </a:xfrm>
        </p:spPr>
        <p:txBody>
          <a:bodyPr/>
          <a:lstStyle/>
          <a:p>
            <a:pPr algn="l"/>
            <a:r>
              <a:rPr lang="en-GB"/>
              <a:t>[1] Bank, D., Blumrich, F., Kress, P., &amp; Stoferle, C. (2016). A systems engineering approach for a dynamic co-simulation of a SysML tool and Matlab. </a:t>
            </a:r>
            <a:r>
              <a:rPr lang="en-GB" i="1"/>
              <a:t>10th Annual International Systems Conference, SysCon 2016 - Proceedings</a:t>
            </a:r>
            <a:r>
              <a:rPr lang="en-GB"/>
              <a:t>. </a:t>
            </a:r>
            <a:r>
              <a:rPr lang="en-GB">
                <a:hlinkClick r:id="rId2"/>
              </a:rPr>
              <a:t>https://doi.org/10.1109/SYSCON.2016.7490534</a:t>
            </a:r>
            <a:endParaRPr lang="en-GB"/>
          </a:p>
          <a:p>
            <a:pPr algn="l"/>
            <a:endParaRPr lang="en-US"/>
          </a:p>
          <a:p>
            <a:pPr algn="l"/>
            <a:r>
              <a:rPr lang="en-US"/>
              <a:t>[2] </a:t>
            </a:r>
            <a:r>
              <a:rPr lang="en-GB"/>
              <a:t>Barosan, I., Basmenj, A. A., Chouhan, S. G. R., &amp; Manrique, D. (2020). Development of a Virtual Simulation Environment and a Digital Twin of an Autonomous Driving Truck for a Distribution Center. </a:t>
            </a:r>
            <a:r>
              <a:rPr lang="en-GB" i="1"/>
              <a:t>Communications in Computer and Information Science</a:t>
            </a:r>
            <a:r>
              <a:rPr lang="en-GB"/>
              <a:t>, </a:t>
            </a:r>
            <a:r>
              <a:rPr lang="en-GB" i="1"/>
              <a:t>1269 CCIS</a:t>
            </a:r>
            <a:r>
              <a:rPr lang="en-GB"/>
              <a:t>, 542–557. https://doi.org/10.1007/978-3-030-59155-7_39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150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3EE8-C8DD-4D4F-8D20-7F1714AE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CD30-9CDE-4081-BABA-C320528E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 (generate models and codes) and Ops (collects data and confront data consistency)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62CC3-7E87-469B-80DB-471E186B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E22C3-4A26-4060-84E5-9090753C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18" y="3133352"/>
            <a:ext cx="4925482" cy="2582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AD2924-33F3-4EC7-9C83-EC143D9E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86" y="5086386"/>
            <a:ext cx="1276528" cy="71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E0BB1-C36F-4585-A593-26A101584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68" y="3048393"/>
            <a:ext cx="1810003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09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961E-4428-439A-AA14-735306F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AAC5-7EDB-474C-9B25-22942ACD4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0825"/>
            <a:ext cx="7886700" cy="4351338"/>
          </a:xfrm>
        </p:spPr>
        <p:txBody>
          <a:bodyPr/>
          <a:lstStyle/>
          <a:p>
            <a:r>
              <a:rPr lang="en-US" dirty="0"/>
              <a:t>Code generation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8A10B-B4F8-4C54-8535-C1FBDB2F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2DBA5-0155-4925-8DAE-B2A152DA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4" y="2267948"/>
            <a:ext cx="5672287" cy="2447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61B10-12B5-4B0E-9AF9-DE5F884ED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94125"/>
            <a:ext cx="6621088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99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3EE8-C8DD-4D4F-8D20-7F1714AE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CD30-9CDE-4081-BABA-C320528E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TwinOps</a:t>
            </a:r>
            <a:r>
              <a:rPr lang="en-US" dirty="0"/>
              <a:t> benefits:</a:t>
            </a:r>
          </a:p>
          <a:p>
            <a:r>
              <a:rPr lang="en-US" dirty="0"/>
              <a:t>Bridging the Dev and Ops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</a:rPr>
              <a:t>⇒S1R4, S2R1R2R3, S4R1R3</a:t>
            </a:r>
            <a:endParaRPr lang="en-US" dirty="0"/>
          </a:p>
          <a:p>
            <a:r>
              <a:rPr lang="en-US" dirty="0"/>
              <a:t>Multiple targets code generation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</a:rPr>
              <a:t>⇒S1R2, S3R1R</a:t>
            </a:r>
            <a:endParaRPr lang="en-US" dirty="0"/>
          </a:p>
          <a:p>
            <a:r>
              <a:rPr lang="en-US" dirty="0"/>
              <a:t>Reproducible and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traceable</a:t>
            </a:r>
            <a:r>
              <a:rPr lang="en-US" dirty="0"/>
              <a:t> runtime activities by containerization toolchain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</a:rPr>
              <a:t>⇒S4R2, S3R3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62CC3-7E87-469B-80DB-471E186B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92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E354-1F57-436A-888E-307E929F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M2M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B0A2-ABFF-44C8-B228-BDF765C81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architecture</a:t>
            </a:r>
          </a:p>
          <a:p>
            <a:pPr marL="685800"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B6E49-6149-445B-BDE8-0758C8A0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CE1CC-110C-4997-A6AD-558AEBE9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47" y="2765466"/>
            <a:ext cx="7348706" cy="21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03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4EA-3056-4411-B4A1-4D0F5735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M2M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1188EC-EDFE-4D74-A75F-9EB75F263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786468"/>
            <a:ext cx="8117949" cy="43069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FF225-F95E-43F9-AEC1-04E0DC95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50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3EE8-C8DD-4D4F-8D20-7F1714AE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M2M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CD30-9CDE-4081-BABA-C320528E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M2M network benefits from mature protocols for:</a:t>
            </a:r>
          </a:p>
          <a:p>
            <a:r>
              <a:rPr lang="en-US" dirty="0"/>
              <a:t>bootstrapping and registration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</a:rPr>
              <a:t>⇒</a:t>
            </a:r>
            <a:r>
              <a:rPr lang="en-US" dirty="0"/>
              <a:t> S1R2R4, S3R3</a:t>
            </a:r>
          </a:p>
          <a:p>
            <a:r>
              <a:rPr lang="en-US" dirty="0"/>
              <a:t>data config/setting/updating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</a:rPr>
              <a:t>⇒</a:t>
            </a:r>
            <a:r>
              <a:rPr lang="en-US" dirty="0"/>
              <a:t> S1R1R3, S2R1R2R3, S4R1</a:t>
            </a:r>
          </a:p>
          <a:p>
            <a:r>
              <a:rPr lang="en-US" dirty="0"/>
              <a:t>object-oriented management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</a:rPr>
              <a:t>⇒</a:t>
            </a:r>
            <a:r>
              <a:rPr lang="en-US" dirty="0"/>
              <a:t> S2R1R2, S4R3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62CC3-7E87-469B-80DB-471E186B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06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59CB-BD42-40D0-A4D3-9890435F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Ptolemy II meta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584B53-F6C4-4574-BF10-C537C0150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334" y="1421046"/>
            <a:ext cx="5863853" cy="48405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64BB3-BB67-4DDB-A9E9-47F85DC3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FF780B-828E-4F8F-AD3B-9C9BC75A6138}"/>
              </a:ext>
            </a:extLst>
          </p:cNvPr>
          <p:cNvSpPr/>
          <p:nvPr/>
        </p:nvSpPr>
        <p:spPr>
          <a:xfrm>
            <a:off x="1625429" y="2423319"/>
            <a:ext cx="1941327" cy="32004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F8AED0-5EFD-4FD3-80F1-FB1768F3A598}"/>
              </a:ext>
            </a:extLst>
          </p:cNvPr>
          <p:cNvSpPr/>
          <p:nvPr/>
        </p:nvSpPr>
        <p:spPr>
          <a:xfrm>
            <a:off x="4842933" y="1421046"/>
            <a:ext cx="2709334" cy="48405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04/28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David, </a:t>
            </a:r>
            <a:r>
              <a:rPr lang="en-US" dirty="0" err="1"/>
              <a:t>Loek</a:t>
            </a:r>
            <a:endParaRPr lang="en-US" dirty="0"/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Examine the frameworks’ capabilities to support the case study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5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573A2-7680-4B1B-A3EC-EEE6BD95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AAFF4-EE86-4305-850C-AB8B3C9E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deficiencies (and the possible remedies) of the considered frameworks w.r.t supporting the case study</a:t>
            </a:r>
          </a:p>
          <a:p>
            <a:r>
              <a:rPr lang="en-US" dirty="0"/>
              <a:t>Sensors and actuator connectivity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EAA18-2D48-49B5-9850-E9F7DCFE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188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F133-69F6-4623-ACC7-2251C12B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“Frameworks”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AAAF2-9ACA-4694-8572-B8912C2A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frameworks are at different levels of abstraction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89E24-61A5-42D1-AC45-EAF3A09D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69</a:t>
            </a:fld>
            <a:endParaRPr lang="en-US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97B80D92-8D6A-4919-8DC8-492404946829}"/>
              </a:ext>
            </a:extLst>
          </p:cNvPr>
          <p:cNvSpPr/>
          <p:nvPr/>
        </p:nvSpPr>
        <p:spPr>
          <a:xfrm>
            <a:off x="1540934" y="4210267"/>
            <a:ext cx="6002866" cy="694267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                                                    Self-contained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0B609-1E28-4C61-B6F9-3710361240E3}"/>
              </a:ext>
            </a:extLst>
          </p:cNvPr>
          <p:cNvSpPr txBox="1"/>
          <p:nvPr/>
        </p:nvSpPr>
        <p:spPr>
          <a:xfrm>
            <a:off x="3687233" y="3429000"/>
            <a:ext cx="171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TwinOps</a:t>
            </a:r>
            <a:r>
              <a:rPr lang="en-US" dirty="0"/>
              <a:t>: </a:t>
            </a:r>
          </a:p>
          <a:p>
            <a:r>
              <a:rPr lang="en-US" dirty="0"/>
              <a:t>a methodology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B4328-CB46-4A88-AD25-314290DC7BC8}"/>
              </a:ext>
            </a:extLst>
          </p:cNvPr>
          <p:cNvSpPr txBox="1"/>
          <p:nvPr/>
        </p:nvSpPr>
        <p:spPr>
          <a:xfrm>
            <a:off x="1570567" y="3429000"/>
            <a:ext cx="171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SOA: </a:t>
            </a:r>
          </a:p>
          <a:p>
            <a:r>
              <a:rPr lang="en-US" dirty="0"/>
              <a:t>a design pattern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6CAC6-7248-4D26-9DD9-7CFF68CA5F87}"/>
              </a:ext>
            </a:extLst>
          </p:cNvPr>
          <p:cNvSpPr txBox="1"/>
          <p:nvPr/>
        </p:nvSpPr>
        <p:spPr>
          <a:xfrm>
            <a:off x="5739343" y="3429000"/>
            <a:ext cx="236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Ptolemy II:</a:t>
            </a:r>
          </a:p>
          <a:p>
            <a:r>
              <a:rPr lang="en-US" dirty="0"/>
              <a:t>a software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0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925A-9E99-4D72-8E0C-FD34F71F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9904"/>
            <a:ext cx="7886700" cy="1325563"/>
          </a:xfrm>
        </p:spPr>
        <p:txBody>
          <a:bodyPr/>
          <a:lstStyle/>
          <a:p>
            <a:r>
              <a:rPr lang="en-US" dirty="0"/>
              <a:t>Proposed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A312-BAC3-4B7A-93AB-DEDD8FEBD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2558"/>
            <a:ext cx="7886700" cy="4351338"/>
          </a:xfrm>
        </p:spPr>
        <p:txBody>
          <a:bodyPr/>
          <a:lstStyle/>
          <a:p>
            <a:r>
              <a:rPr lang="en-US" dirty="0"/>
              <a:t>Multimedia network modeling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7099-E570-442A-B111-3E117333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BA789F-5C29-4307-89CF-A056E3C7BFA7}"/>
              </a:ext>
            </a:extLst>
          </p:cNvPr>
          <p:cNvSpPr/>
          <p:nvPr/>
        </p:nvSpPr>
        <p:spPr>
          <a:xfrm>
            <a:off x="628650" y="2463800"/>
            <a:ext cx="13377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image frame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DACC3-BB32-4364-9798-B9713C859557}"/>
              </a:ext>
            </a:extLst>
          </p:cNvPr>
          <p:cNvSpPr/>
          <p:nvPr/>
        </p:nvSpPr>
        <p:spPr>
          <a:xfrm>
            <a:off x="2311157" y="2467505"/>
            <a:ext cx="13377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enc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086F9-2510-4371-839B-2BEFA60B5EDE}"/>
              </a:ext>
            </a:extLst>
          </p:cNvPr>
          <p:cNvSpPr/>
          <p:nvPr/>
        </p:nvSpPr>
        <p:spPr>
          <a:xfrm>
            <a:off x="3979094" y="2461419"/>
            <a:ext cx="13377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enc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60471-1276-4B02-9AB3-FAD5DE0F4BD0}"/>
              </a:ext>
            </a:extLst>
          </p:cNvPr>
          <p:cNvSpPr/>
          <p:nvPr/>
        </p:nvSpPr>
        <p:spPr>
          <a:xfrm>
            <a:off x="5704172" y="2461419"/>
            <a:ext cx="13377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83C51-071F-48BB-8002-72404BAC5FED}"/>
              </a:ext>
            </a:extLst>
          </p:cNvPr>
          <p:cNvSpPr/>
          <p:nvPr/>
        </p:nvSpPr>
        <p:spPr>
          <a:xfrm>
            <a:off x="7385351" y="3426619"/>
            <a:ext cx="1337733" cy="965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Noisy channel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75755-1F6F-4987-88D6-7D22AB8E37C2}"/>
              </a:ext>
            </a:extLst>
          </p:cNvPr>
          <p:cNvSpPr/>
          <p:nvPr/>
        </p:nvSpPr>
        <p:spPr>
          <a:xfrm>
            <a:off x="5856582" y="4531518"/>
            <a:ext cx="13377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5A6CC-D5F7-4237-8C33-01A53D0D06B8}"/>
              </a:ext>
            </a:extLst>
          </p:cNvPr>
          <p:cNvSpPr/>
          <p:nvPr/>
        </p:nvSpPr>
        <p:spPr>
          <a:xfrm>
            <a:off x="4146310" y="4517629"/>
            <a:ext cx="13377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8BFFF-FE16-4B81-8D6C-2C1F1E6F3CF4}"/>
              </a:ext>
            </a:extLst>
          </p:cNvPr>
          <p:cNvSpPr/>
          <p:nvPr/>
        </p:nvSpPr>
        <p:spPr>
          <a:xfrm>
            <a:off x="2389474" y="4517629"/>
            <a:ext cx="13377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dec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66D3CF-7231-4C16-B6A6-0E1392C1A4AB}"/>
              </a:ext>
            </a:extLst>
          </p:cNvPr>
          <p:cNvSpPr/>
          <p:nvPr/>
        </p:nvSpPr>
        <p:spPr>
          <a:xfrm>
            <a:off x="442143" y="4517629"/>
            <a:ext cx="1557047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reconstructed image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7490F0-4BAE-4164-9F43-BE7DA6FC2330}"/>
              </a:ext>
            </a:extLst>
          </p:cNvPr>
          <p:cNvCxnSpPr>
            <a:cxnSpLocks/>
          </p:cNvCxnSpPr>
          <p:nvPr/>
        </p:nvCxnSpPr>
        <p:spPr>
          <a:xfrm>
            <a:off x="1999190" y="3022600"/>
            <a:ext cx="246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1C2A8C-6527-425E-9B6E-E6574A7E5571}"/>
              </a:ext>
            </a:extLst>
          </p:cNvPr>
          <p:cNvCxnSpPr/>
          <p:nvPr/>
        </p:nvCxnSpPr>
        <p:spPr>
          <a:xfrm>
            <a:off x="3646772" y="3045619"/>
            <a:ext cx="3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4306A9-55F3-4C18-8142-2B367B3D5AD7}"/>
              </a:ext>
            </a:extLst>
          </p:cNvPr>
          <p:cNvCxnSpPr/>
          <p:nvPr/>
        </p:nvCxnSpPr>
        <p:spPr>
          <a:xfrm>
            <a:off x="5346983" y="3022600"/>
            <a:ext cx="3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4569AE-C10A-4255-8749-47E75A59C912}"/>
              </a:ext>
            </a:extLst>
          </p:cNvPr>
          <p:cNvCxnSpPr>
            <a:cxnSpLocks/>
          </p:cNvCxnSpPr>
          <p:nvPr/>
        </p:nvCxnSpPr>
        <p:spPr>
          <a:xfrm>
            <a:off x="7042977" y="3155686"/>
            <a:ext cx="409567" cy="183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CD6856-D648-4BA3-9115-962018932A60}"/>
              </a:ext>
            </a:extLst>
          </p:cNvPr>
          <p:cNvCxnSpPr>
            <a:cxnSpLocks/>
          </p:cNvCxnSpPr>
          <p:nvPr/>
        </p:nvCxnSpPr>
        <p:spPr>
          <a:xfrm flipH="1">
            <a:off x="7247760" y="4434812"/>
            <a:ext cx="383649" cy="25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00BA5-3AC4-470E-9BC9-607A1BA4D944}"/>
              </a:ext>
            </a:extLst>
          </p:cNvPr>
          <p:cNvCxnSpPr>
            <a:cxnSpLocks/>
          </p:cNvCxnSpPr>
          <p:nvPr/>
        </p:nvCxnSpPr>
        <p:spPr>
          <a:xfrm flipH="1">
            <a:off x="5506237" y="5014118"/>
            <a:ext cx="3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56080F-AAB0-4C31-8692-E54153497861}"/>
              </a:ext>
            </a:extLst>
          </p:cNvPr>
          <p:cNvCxnSpPr>
            <a:cxnSpLocks/>
          </p:cNvCxnSpPr>
          <p:nvPr/>
        </p:nvCxnSpPr>
        <p:spPr>
          <a:xfrm flipH="1">
            <a:off x="3742022" y="5017024"/>
            <a:ext cx="3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88F5F-CE6F-481A-AC9D-EECF7A91B3B2}"/>
              </a:ext>
            </a:extLst>
          </p:cNvPr>
          <p:cNvCxnSpPr>
            <a:cxnSpLocks/>
          </p:cNvCxnSpPr>
          <p:nvPr/>
        </p:nvCxnSpPr>
        <p:spPr>
          <a:xfrm flipH="1">
            <a:off x="2031750" y="5069152"/>
            <a:ext cx="3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145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09A2-3F92-4847-8940-4CDC3ECD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Deficiency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7879-A4BC-43CF-9B5E-A50AA83CD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capture the high-level relationship of the DT entities, and to check its soundness.</a:t>
            </a:r>
          </a:p>
          <a:p>
            <a:r>
              <a:rPr lang="en-US" b="1" dirty="0"/>
              <a:t>Related I&amp;O</a:t>
            </a:r>
            <a:r>
              <a:rPr lang="en-US" dirty="0"/>
              <a:t>: workflow consistency, ontology checking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Ptolemy II: somewhat self-explanatory graphical modelling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TwinOps</a:t>
            </a:r>
            <a:r>
              <a:rPr lang="en-US" dirty="0"/>
              <a:t>: describes the usage of </a:t>
            </a:r>
            <a:r>
              <a:rPr lang="en-US" dirty="0" err="1"/>
              <a:t>SysML</a:t>
            </a:r>
            <a:r>
              <a:rPr lang="en-US" dirty="0"/>
              <a:t> and refined by AADL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SOA: not specified </a:t>
            </a:r>
          </a:p>
          <a:p>
            <a:endParaRPr lang="en-US" dirty="0"/>
          </a:p>
          <a:p>
            <a:r>
              <a:rPr lang="en-US" b="1" dirty="0"/>
              <a:t>Solution</a:t>
            </a:r>
            <a:r>
              <a:rPr lang="en-US" dirty="0"/>
              <a:t>: use MBSE instruments such as </a:t>
            </a:r>
            <a:r>
              <a:rPr lang="en-US" dirty="0" err="1"/>
              <a:t>SysML</a:t>
            </a:r>
            <a:r>
              <a:rPr lang="en-US" dirty="0"/>
              <a:t>, UML to support preliminary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21D54-F674-4272-A6EF-BC4A598A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30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09A2-3F92-4847-8940-4CDC3ECD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Deficiency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7879-A4BC-43CF-9B5E-A50AA83CD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Schedulablility</a:t>
            </a:r>
            <a:r>
              <a:rPr lang="en-US" dirty="0"/>
              <a:t> analysis and implementing schedules</a:t>
            </a:r>
          </a:p>
          <a:p>
            <a:r>
              <a:rPr lang="en-US" b="1" dirty="0"/>
              <a:t>Related I&amp;O</a:t>
            </a:r>
            <a:r>
              <a:rPr lang="en-US" dirty="0"/>
              <a:t>: execution sequence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Ptolemy II: built-in </a:t>
            </a:r>
            <a:r>
              <a:rPr lang="en-US" dirty="0" err="1"/>
              <a:t>MoCs</a:t>
            </a:r>
            <a:r>
              <a:rPr lang="en-US" dirty="0"/>
              <a:t> and receiver queues (FIFO, LIFO,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TwinOps</a:t>
            </a:r>
            <a:r>
              <a:rPr lang="en-US" dirty="0"/>
              <a:t>: AADL as master algorithm for the FMUs.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SOA: some protocols have specified (layered-)control scheme and the option to place objects in logical group </a:t>
            </a:r>
          </a:p>
          <a:p>
            <a:endParaRPr lang="en-US" dirty="0"/>
          </a:p>
          <a:p>
            <a:r>
              <a:rPr lang="en-US" b="1" dirty="0"/>
              <a:t>Solution</a:t>
            </a:r>
            <a:r>
              <a:rPr lang="en-US" dirty="0"/>
              <a:t>: (Additional) sequence diagram to formalize the control and data flow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21D54-F674-4272-A6EF-BC4A598A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4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09A2-3F92-4847-8940-4CDC3ECD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Deficiency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7879-A4BC-43CF-9B5E-A50AA83CD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Adopt a data communication pattern which specify buffers, ports, etc.</a:t>
            </a:r>
          </a:p>
          <a:p>
            <a:r>
              <a:rPr lang="en-US" b="1" dirty="0"/>
              <a:t>Related I&amp;O</a:t>
            </a:r>
            <a:r>
              <a:rPr lang="en-US" dirty="0"/>
              <a:t>: data/parameters exchange, code generation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Ptolemy II: transform the models to “actors” and use the environment’s internal “relations” and “ports”.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TwinOps</a:t>
            </a:r>
            <a:r>
              <a:rPr lang="en-US" dirty="0"/>
              <a:t>: Connection schemes defined in AADL, then being generated binaries (containerized) to specific target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SOA: common IoT strategies such as client/server, pub/sub,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Solution</a:t>
            </a:r>
            <a:r>
              <a:rPr lang="en-US" dirty="0"/>
              <a:t>: utilize mature protocols and cloud technologies for automation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21D54-F674-4272-A6EF-BC4A598A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9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09A2-3F92-4847-8940-4CDC3ECD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Deficiency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7879-A4BC-43CF-9B5E-A50AA83CD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Configuration and artifacts management, such as logging, reporting</a:t>
            </a:r>
          </a:p>
          <a:p>
            <a:r>
              <a:rPr lang="en-US" b="1" dirty="0"/>
              <a:t>Related I&amp;O</a:t>
            </a:r>
            <a:r>
              <a:rPr lang="en-US" dirty="0"/>
              <a:t>: configurability, use of historical data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Ptolemy II: not specified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TwinOps</a:t>
            </a:r>
            <a:r>
              <a:rPr lang="en-US" dirty="0"/>
              <a:t>: describes the usage Azure IoT platform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SOA: commonly relies on database system and/or cloud servers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b="1" dirty="0"/>
              <a:t>Solution</a:t>
            </a:r>
            <a:r>
              <a:rPr lang="en-US" dirty="0"/>
              <a:t>: build an offline or cloud DB with emphasis on automation and version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21D54-F674-4272-A6EF-BC4A598A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6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BDE8-8C22-45FF-AD40-B5BBDBB7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actuators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42A558-1C10-4862-A0ED-7EC32C97B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028006"/>
              </p:ext>
            </p:extLst>
          </p:nvPr>
        </p:nvGraphicFramePr>
        <p:xfrm>
          <a:off x="628650" y="1825625"/>
          <a:ext cx="7886700" cy="2428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5550">
                  <a:extLst>
                    <a:ext uri="{9D8B030D-6E8A-4147-A177-3AD203B41FA5}">
                      <a16:colId xmlns:a16="http://schemas.microsoft.com/office/drawing/2014/main" val="1865127467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2957771951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1839117819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898909913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547872621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2613872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ITC-308-WIFI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Sonoff</a:t>
                      </a:r>
                      <a:r>
                        <a:rPr lang="en-GB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SNZB-02</a:t>
                      </a:r>
                    </a:p>
                    <a:p>
                      <a:r>
                        <a:rPr lang="en-GB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 and Humidity Sensor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Tilt </a:t>
                      </a:r>
                    </a:p>
                    <a:p>
                      <a:r>
                        <a:rPr lang="nb-NO" sz="1200" dirty="0"/>
                        <a:t>Wireless Hydrometer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PLAATO</a:t>
                      </a:r>
                    </a:p>
                    <a:p>
                      <a:r>
                        <a:rPr lang="en-US" sz="1200" dirty="0"/>
                        <a:t>Airlock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Woox</a:t>
                      </a:r>
                      <a:r>
                        <a:rPr lang="en-US" sz="1200" dirty="0"/>
                        <a:t> R5024</a:t>
                      </a:r>
                    </a:p>
                    <a:p>
                      <a:r>
                        <a:rPr lang="en-US" sz="1200" dirty="0"/>
                        <a:t>Smart Plug (pump)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3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Temperature,</a:t>
                      </a:r>
                    </a:p>
                    <a:p>
                      <a:r>
                        <a:rPr lang="en-US" dirty="0"/>
                        <a:t>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Temperature,</a:t>
                      </a:r>
                    </a:p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Gravity,</a:t>
                      </a:r>
                    </a:p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Variety (bubble, abv, gravity …etc.)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 signal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4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Bidirectional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60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Connectivity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IFTTT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Zigbee2MQTT</a:t>
                      </a:r>
                      <a:r>
                        <a:rPr lang="en-US" dirty="0"/>
                        <a:t> bridge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 sheet API, </a:t>
                      </a:r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Official REST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IFTTT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1112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3B5A3-EB6A-4F10-9BD1-0EC18ED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79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213B-28B3-47CA-9FE2-C946599E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architecture (TBD)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D59F4-1E13-4ED5-B765-89CC2781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9C19B-AB7F-48DE-950A-C499AD7F737A}"/>
              </a:ext>
            </a:extLst>
          </p:cNvPr>
          <p:cNvSpPr/>
          <p:nvPr/>
        </p:nvSpPr>
        <p:spPr>
          <a:xfrm>
            <a:off x="2265901" y="1690689"/>
            <a:ext cx="1413933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Woox</a:t>
            </a:r>
            <a:r>
              <a:rPr lang="en-US" sz="1200" dirty="0"/>
              <a:t> R5024</a:t>
            </a:r>
          </a:p>
          <a:p>
            <a:pPr algn="ctr"/>
            <a:r>
              <a:rPr lang="en-US" sz="1200" dirty="0"/>
              <a:t>Smart Plug (pump)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4C513-35C4-4EAE-88EA-9DA326A79FE2}"/>
              </a:ext>
            </a:extLst>
          </p:cNvPr>
          <p:cNvSpPr/>
          <p:nvPr/>
        </p:nvSpPr>
        <p:spPr>
          <a:xfrm>
            <a:off x="828936" y="3657701"/>
            <a:ext cx="1413933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PLAATO</a:t>
            </a:r>
          </a:p>
          <a:p>
            <a:pPr algn="ctr"/>
            <a:r>
              <a:rPr lang="en-US" sz="1200" dirty="0"/>
              <a:t>Airlock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A3C2A1-45A2-407C-ABE4-621631F15E37}"/>
              </a:ext>
            </a:extLst>
          </p:cNvPr>
          <p:cNvSpPr/>
          <p:nvPr/>
        </p:nvSpPr>
        <p:spPr>
          <a:xfrm>
            <a:off x="6233568" y="1690689"/>
            <a:ext cx="1413933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Tilt </a:t>
            </a:r>
          </a:p>
          <a:p>
            <a:pPr algn="ctr"/>
            <a:r>
              <a:rPr lang="en-US" sz="1200" dirty="0"/>
              <a:t>Wireless Hydrometer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7F209-9684-4365-94C8-107E4BE0E504}"/>
              </a:ext>
            </a:extLst>
          </p:cNvPr>
          <p:cNvSpPr/>
          <p:nvPr/>
        </p:nvSpPr>
        <p:spPr>
          <a:xfrm>
            <a:off x="4274603" y="1708656"/>
            <a:ext cx="1413933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ITC-308-WIFI</a:t>
            </a:r>
          </a:p>
          <a:p>
            <a:pPr algn="ctr"/>
            <a:r>
              <a:rPr lang="en-US" sz="1200" dirty="0"/>
              <a:t>Temperature Controller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4FF54-FE9D-40B8-ACFD-96916E191350}"/>
              </a:ext>
            </a:extLst>
          </p:cNvPr>
          <p:cNvSpPr/>
          <p:nvPr/>
        </p:nvSpPr>
        <p:spPr>
          <a:xfrm>
            <a:off x="3328982" y="5521134"/>
            <a:ext cx="1413933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Sonoff</a:t>
            </a:r>
            <a:r>
              <a:rPr lang="en-GB" sz="1200" dirty="0"/>
              <a:t> SNZB-02</a:t>
            </a:r>
          </a:p>
          <a:p>
            <a:pPr algn="ctr"/>
            <a:r>
              <a:rPr lang="en-GB" sz="1200" dirty="0"/>
              <a:t>Temperature and Humidity Sensor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F8567D-37BD-4714-A5A2-700B568F97C2}"/>
              </a:ext>
            </a:extLst>
          </p:cNvPr>
          <p:cNvSpPr/>
          <p:nvPr/>
        </p:nvSpPr>
        <p:spPr>
          <a:xfrm>
            <a:off x="3328984" y="3657701"/>
            <a:ext cx="1413933" cy="863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6F3DE9-52B3-49CB-AB6B-AB11F3D5F57B}"/>
              </a:ext>
            </a:extLst>
          </p:cNvPr>
          <p:cNvSpPr/>
          <p:nvPr/>
        </p:nvSpPr>
        <p:spPr>
          <a:xfrm>
            <a:off x="2655884" y="2912930"/>
            <a:ext cx="2760133" cy="2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IFTTT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98915A-F27C-4AC7-B05A-60737B769A57}"/>
              </a:ext>
            </a:extLst>
          </p:cNvPr>
          <p:cNvSpPr/>
          <p:nvPr/>
        </p:nvSpPr>
        <p:spPr>
          <a:xfrm>
            <a:off x="6182239" y="3791448"/>
            <a:ext cx="1516592" cy="596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Google 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637362-A7FC-4ADE-8604-71941E8B12F7}"/>
              </a:ext>
            </a:extLst>
          </p:cNvPr>
          <p:cNvSpPr/>
          <p:nvPr/>
        </p:nvSpPr>
        <p:spPr>
          <a:xfrm>
            <a:off x="2655884" y="4847964"/>
            <a:ext cx="2760133" cy="2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ZigbeeMQTT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071477-D704-40EE-92E6-37E4DC968686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242869" y="4089501"/>
            <a:ext cx="1086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3878EE-7EB5-4FD7-805C-D49D0425719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981570" y="2572256"/>
            <a:ext cx="0" cy="339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0F13FE-1B91-44B3-B3B7-76C4A059160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972868" y="2554289"/>
            <a:ext cx="0" cy="33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C4E86F-877C-46C7-9397-3E9240EF0BF7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4035951" y="3207411"/>
            <a:ext cx="0" cy="450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AC8F8C-1169-4D51-9CCE-176CEB56A3BF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>
            <a:off x="4035951" y="4521301"/>
            <a:ext cx="0" cy="3266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69A9D0-78A9-4F9C-9F79-4595C2824969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4035949" y="5142445"/>
            <a:ext cx="2" cy="37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B5BCB15-6DA2-4FB4-88B1-CA73F4651A27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4742917" y="4089501"/>
            <a:ext cx="14393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AD6036-9784-4757-AA3F-2968EE3EDD5B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6940535" y="2554289"/>
            <a:ext cx="0" cy="123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FC3516C-799C-4EFE-876E-6DDA0FD1980A}"/>
              </a:ext>
            </a:extLst>
          </p:cNvPr>
          <p:cNvSpPr txBox="1"/>
          <p:nvPr/>
        </p:nvSpPr>
        <p:spPr>
          <a:xfrm>
            <a:off x="5189135" y="3794176"/>
            <a:ext cx="598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5D4A3-B8E8-4055-A83E-4C2D20D6796B}"/>
              </a:ext>
            </a:extLst>
          </p:cNvPr>
          <p:cNvSpPr txBox="1"/>
          <p:nvPr/>
        </p:nvSpPr>
        <p:spPr>
          <a:xfrm>
            <a:off x="4127768" y="4546132"/>
            <a:ext cx="598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MQTT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EB959E-8220-4254-86D9-F01FF51D9BF8}"/>
              </a:ext>
            </a:extLst>
          </p:cNvPr>
          <p:cNvSpPr txBox="1"/>
          <p:nvPr/>
        </p:nvSpPr>
        <p:spPr>
          <a:xfrm>
            <a:off x="2514997" y="3773949"/>
            <a:ext cx="598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285343-FAE6-49B2-A418-373EEB7C12BB}"/>
              </a:ext>
            </a:extLst>
          </p:cNvPr>
          <p:cNvSpPr txBox="1"/>
          <p:nvPr/>
        </p:nvSpPr>
        <p:spPr>
          <a:xfrm>
            <a:off x="4090326" y="3393861"/>
            <a:ext cx="598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616198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05/12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David, </a:t>
            </a:r>
            <a:r>
              <a:rPr lang="en-US" dirty="0" err="1"/>
              <a:t>Loek</a:t>
            </a:r>
            <a:endParaRPr lang="en-US" dirty="0"/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 implementation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48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23AA-CD37-4AC9-AD73-6F8EAF0C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1299-C51E-4387-B582-3D3AA436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Blueprint</a:t>
            </a:r>
          </a:p>
          <a:p>
            <a:r>
              <a:rPr lang="en-US" dirty="0"/>
              <a:t>Service implementation order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889A6-68E2-4C88-A06B-540187A5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611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1F1FC1DA-899C-4ED9-8BE9-45B21E3F5207}"/>
              </a:ext>
            </a:extLst>
          </p:cNvPr>
          <p:cNvSpPr/>
          <p:nvPr/>
        </p:nvSpPr>
        <p:spPr>
          <a:xfrm>
            <a:off x="5031318" y="1390386"/>
            <a:ext cx="3695176" cy="50874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05653377-C9FF-473F-9D1B-6E69875F15DF}"/>
              </a:ext>
            </a:extLst>
          </p:cNvPr>
          <p:cNvSpPr/>
          <p:nvPr/>
        </p:nvSpPr>
        <p:spPr>
          <a:xfrm>
            <a:off x="3386666" y="1390386"/>
            <a:ext cx="1650987" cy="508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6E01DA2-65CA-4EE6-B0B8-C0905E1DB543}"/>
              </a:ext>
            </a:extLst>
          </p:cNvPr>
          <p:cNvSpPr/>
          <p:nvPr/>
        </p:nvSpPr>
        <p:spPr>
          <a:xfrm>
            <a:off x="194171" y="1390386"/>
            <a:ext cx="3200960" cy="5095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A2855-5673-4FA0-8293-58D0C760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5D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82C98-F9FA-4047-8DC0-13007110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B97712-06B2-447A-A9E5-699B94BB05B1}"/>
              </a:ext>
            </a:extLst>
          </p:cNvPr>
          <p:cNvSpPr/>
          <p:nvPr/>
        </p:nvSpPr>
        <p:spPr>
          <a:xfrm>
            <a:off x="3175000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D247D-A954-4937-8D17-FE1298DCC98A}"/>
              </a:ext>
            </a:extLst>
          </p:cNvPr>
          <p:cNvSpPr/>
          <p:nvPr/>
        </p:nvSpPr>
        <p:spPr>
          <a:xfrm>
            <a:off x="4385734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Model2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53EF04-DA62-49CF-9342-FF7C7227CFE3}"/>
              </a:ext>
            </a:extLst>
          </p:cNvPr>
          <p:cNvSpPr/>
          <p:nvPr/>
        </p:nvSpPr>
        <p:spPr>
          <a:xfrm>
            <a:off x="3175000" y="218466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FMU1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600AEF-E830-41C5-A9EC-463CD781A6D5}"/>
              </a:ext>
            </a:extLst>
          </p:cNvPr>
          <p:cNvSpPr/>
          <p:nvPr/>
        </p:nvSpPr>
        <p:spPr>
          <a:xfrm>
            <a:off x="4385734" y="2194882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FMU2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552E77-779B-47DB-89EE-ED54122F6C13}"/>
              </a:ext>
            </a:extLst>
          </p:cNvPr>
          <p:cNvSpPr/>
          <p:nvPr/>
        </p:nvSpPr>
        <p:spPr>
          <a:xfrm>
            <a:off x="3484038" y="4413244"/>
            <a:ext cx="1465774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baseline="0" dirty="0"/>
              <a:t>Ptolemy II</a:t>
            </a:r>
          </a:p>
          <a:p>
            <a:pPr algn="ctr"/>
            <a:r>
              <a:rPr lang="en-US" sz="1400" dirty="0"/>
              <a:t>(Actor-Director)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2E2803-C6F7-4344-B65C-F26CD613C713}"/>
              </a:ext>
            </a:extLst>
          </p:cNvPr>
          <p:cNvSpPr/>
          <p:nvPr/>
        </p:nvSpPr>
        <p:spPr>
          <a:xfrm>
            <a:off x="3107251" y="5567364"/>
            <a:ext cx="2220389" cy="756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latin typeface="NimbusRomNo9L-Regu"/>
              </a:rPr>
              <a:t>Targets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753FC-3484-4AE9-99FC-4DE7772626F2}"/>
              </a:ext>
            </a:extLst>
          </p:cNvPr>
          <p:cNvSpPr/>
          <p:nvPr/>
        </p:nvSpPr>
        <p:spPr>
          <a:xfrm>
            <a:off x="812799" y="3380053"/>
            <a:ext cx="1049867" cy="641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LwM2M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43017-8F23-4636-AEC8-DC1CBBEB770B}"/>
              </a:ext>
            </a:extLst>
          </p:cNvPr>
          <p:cNvSpPr/>
          <p:nvPr/>
        </p:nvSpPr>
        <p:spPr>
          <a:xfrm>
            <a:off x="1989666" y="3380052"/>
            <a:ext cx="1049867" cy="641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LwM2M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22E82-69F3-4D6F-8C8F-BB9FC76D297A}"/>
              </a:ext>
            </a:extLst>
          </p:cNvPr>
          <p:cNvSpPr/>
          <p:nvPr/>
        </p:nvSpPr>
        <p:spPr>
          <a:xfrm>
            <a:off x="1322916" y="5624648"/>
            <a:ext cx="1049867" cy="641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LwM2M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B145B7-F554-4369-8618-8F7FCBE0146F}"/>
              </a:ext>
            </a:extLst>
          </p:cNvPr>
          <p:cNvSpPr/>
          <p:nvPr/>
        </p:nvSpPr>
        <p:spPr>
          <a:xfrm>
            <a:off x="973668" y="4391355"/>
            <a:ext cx="1748364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LwM2M</a:t>
            </a:r>
          </a:p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(rule engine)</a:t>
            </a:r>
          </a:p>
        </p:txBody>
      </p:sp>
      <p:pic>
        <p:nvPicPr>
          <p:cNvPr id="20" name="Graphic 19" descr="Database with solid fill">
            <a:extLst>
              <a:ext uri="{FF2B5EF4-FFF2-40B4-BE49-F238E27FC236}">
                <a16:creationId xmlns:a16="http://schemas.microsoft.com/office/drawing/2014/main" id="{2BC3DCBF-8AAD-4C12-9AA1-B5A659789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084" y="4507701"/>
            <a:ext cx="567267" cy="5672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5EBBED-AEF2-41C6-95F7-28B7CA016DE7}"/>
              </a:ext>
            </a:extLst>
          </p:cNvPr>
          <p:cNvSpPr/>
          <p:nvPr/>
        </p:nvSpPr>
        <p:spPr>
          <a:xfrm>
            <a:off x="6202890" y="2923870"/>
            <a:ext cx="1212850" cy="589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Co-simulation planning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D6C42-83A0-465A-A66C-932E0E22D2D0}"/>
              </a:ext>
            </a:extLst>
          </p:cNvPr>
          <p:cNvSpPr/>
          <p:nvPr/>
        </p:nvSpPr>
        <p:spPr>
          <a:xfrm>
            <a:off x="5905498" y="5051034"/>
            <a:ext cx="1807635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generation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CBFBF5-7854-44D3-8496-EF0E3A939500}"/>
              </a:ext>
            </a:extLst>
          </p:cNvPr>
          <p:cNvSpPr/>
          <p:nvPr/>
        </p:nvSpPr>
        <p:spPr>
          <a:xfrm>
            <a:off x="5905498" y="3934130"/>
            <a:ext cx="1807635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CI/CD pipeline</a:t>
            </a:r>
          </a:p>
          <a:p>
            <a:pPr algn="ctr"/>
            <a:r>
              <a:rPr lang="en-US" sz="1400" dirty="0"/>
              <a:t>(validation)</a:t>
            </a:r>
          </a:p>
        </p:txBody>
      </p:sp>
      <p:pic>
        <p:nvPicPr>
          <p:cNvPr id="21" name="Graphic 20" descr="Database with solid fill">
            <a:extLst>
              <a:ext uri="{FF2B5EF4-FFF2-40B4-BE49-F238E27FC236}">
                <a16:creationId xmlns:a16="http://schemas.microsoft.com/office/drawing/2014/main" id="{9D7A1D32-C7E9-43EE-ACAF-E1292A14C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6650" y="3874772"/>
            <a:ext cx="567267" cy="567267"/>
          </a:xfrm>
          <a:prstGeom prst="rect">
            <a:avLst/>
          </a:prstGeom>
        </p:spPr>
      </p:pic>
      <p:pic>
        <p:nvPicPr>
          <p:cNvPr id="22" name="Graphic 21" descr="Database with solid fill">
            <a:extLst>
              <a:ext uri="{FF2B5EF4-FFF2-40B4-BE49-F238E27FC236}">
                <a16:creationId xmlns:a16="http://schemas.microsoft.com/office/drawing/2014/main" id="{94725832-3C32-43A1-93DA-AF298FEFB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9498" y="5164928"/>
            <a:ext cx="567267" cy="56726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C4D53-63C7-4624-8AFD-29A3D914828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640667" y="1910822"/>
            <a:ext cx="0" cy="2738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0CC968-C679-4AC8-BA06-C205D7E32A3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851401" y="1910822"/>
            <a:ext cx="0" cy="2840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A2390B24-B6F4-46BD-BF64-50B26B2419A7}"/>
              </a:ext>
            </a:extLst>
          </p:cNvPr>
          <p:cNvCxnSpPr>
            <a:cxnSpLocks/>
            <a:stCxn id="7" idx="1"/>
            <a:endCxn id="14" idx="0"/>
          </p:cNvCxnSpPr>
          <p:nvPr/>
        </p:nvCxnSpPr>
        <p:spPr>
          <a:xfrm rot="10800000" flipV="1">
            <a:off x="2514600" y="1690688"/>
            <a:ext cx="1871134" cy="1689363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87470CB-4B0E-4203-9E45-3E42F2F52EF8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6809315" y="3513667"/>
            <a:ext cx="1" cy="4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8F44C96-AAFB-45BB-89D7-F186CE87162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809314" y="4710796"/>
            <a:ext cx="2" cy="340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368BF09-E039-450B-BC39-93B43559DCCE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2372783" y="5945454"/>
            <a:ext cx="734468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8E887FEA-1A58-4329-8C04-DCB45AEF748B}"/>
              </a:ext>
            </a:extLst>
          </p:cNvPr>
          <p:cNvCxnSpPr>
            <a:cxnSpLocks/>
            <a:stCxn id="21" idx="2"/>
            <a:endCxn id="21" idx="3"/>
          </p:cNvCxnSpPr>
          <p:nvPr/>
        </p:nvCxnSpPr>
        <p:spPr>
          <a:xfrm rot="5400000" flipH="1" flipV="1">
            <a:off x="7770283" y="4158406"/>
            <a:ext cx="283633" cy="283633"/>
          </a:xfrm>
          <a:prstGeom prst="bentConnector4">
            <a:avLst>
              <a:gd name="adj1" fmla="val -23881"/>
              <a:gd name="adj2" fmla="val 19253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E91D627-9140-418A-BC23-E3CD660CF9C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337733" y="4021666"/>
            <a:ext cx="0" cy="369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9EDB8B5-FC35-46CE-994E-C628E8DE402B}"/>
              </a:ext>
            </a:extLst>
          </p:cNvPr>
          <p:cNvCxnSpPr>
            <a:cxnSpLocks/>
          </p:cNvCxnSpPr>
          <p:nvPr/>
        </p:nvCxnSpPr>
        <p:spPr>
          <a:xfrm>
            <a:off x="2239433" y="4021666"/>
            <a:ext cx="0" cy="369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B98E912-441A-4087-85AF-70C053BD37B8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1847850" y="5147534"/>
            <a:ext cx="0" cy="4771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8E184FD-0803-4A4D-95D5-6FFF27F1A44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216925" y="5169423"/>
            <a:ext cx="521" cy="3979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9E437C7-CD4B-411F-969E-F064B50F453F}"/>
              </a:ext>
            </a:extLst>
          </p:cNvPr>
          <p:cNvCxnSpPr>
            <a:cxnSpLocks/>
          </p:cNvCxnSpPr>
          <p:nvPr/>
        </p:nvCxnSpPr>
        <p:spPr>
          <a:xfrm>
            <a:off x="3883012" y="2611978"/>
            <a:ext cx="0" cy="17793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A0E8D32E-3CDA-41AA-8CB2-401ECCEE0BA8}"/>
              </a:ext>
            </a:extLst>
          </p:cNvPr>
          <p:cNvCxnSpPr>
            <a:cxnSpLocks/>
          </p:cNvCxnSpPr>
          <p:nvPr/>
        </p:nvCxnSpPr>
        <p:spPr>
          <a:xfrm>
            <a:off x="4578349" y="2623979"/>
            <a:ext cx="0" cy="17793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onnector: Curved 216">
            <a:extLst>
              <a:ext uri="{FF2B5EF4-FFF2-40B4-BE49-F238E27FC236}">
                <a16:creationId xmlns:a16="http://schemas.microsoft.com/office/drawing/2014/main" id="{F39D5A95-B54C-4B9C-9171-E64FD7D40397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4869407" y="4531277"/>
            <a:ext cx="1255147" cy="8170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Connector: Curved 220">
            <a:extLst>
              <a:ext uri="{FF2B5EF4-FFF2-40B4-BE49-F238E27FC236}">
                <a16:creationId xmlns:a16="http://schemas.microsoft.com/office/drawing/2014/main" id="{F5E6B06A-F046-40C3-82FA-DA1FCEA583D0}"/>
              </a:ext>
            </a:extLst>
          </p:cNvPr>
          <p:cNvCxnSpPr>
            <a:cxnSpLocks/>
            <a:stCxn id="24" idx="2"/>
            <a:endCxn id="11" idx="3"/>
          </p:cNvCxnSpPr>
          <p:nvPr/>
        </p:nvCxnSpPr>
        <p:spPr>
          <a:xfrm rot="5400000">
            <a:off x="5999358" y="5135495"/>
            <a:ext cx="138241" cy="14816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Connector: Curved 225">
            <a:extLst>
              <a:ext uri="{FF2B5EF4-FFF2-40B4-BE49-F238E27FC236}">
                <a16:creationId xmlns:a16="http://schemas.microsoft.com/office/drawing/2014/main" id="{97A6F743-C3A8-46A8-B3A2-D79C2E5F1EA2}"/>
              </a:ext>
            </a:extLst>
          </p:cNvPr>
          <p:cNvCxnSpPr>
            <a:cxnSpLocks/>
            <a:stCxn id="8" idx="2"/>
            <a:endCxn id="23" idx="1"/>
          </p:cNvCxnSpPr>
          <p:nvPr/>
        </p:nvCxnSpPr>
        <p:spPr>
          <a:xfrm rot="16200000" flipH="1">
            <a:off x="4624860" y="1640738"/>
            <a:ext cx="593837" cy="256222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0D44A0B0-622A-4037-B71E-7FE1B0E3EE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5317068" y="2415015"/>
            <a:ext cx="1492247" cy="5088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Connector: Curved 243">
            <a:extLst>
              <a:ext uri="{FF2B5EF4-FFF2-40B4-BE49-F238E27FC236}">
                <a16:creationId xmlns:a16="http://schemas.microsoft.com/office/drawing/2014/main" id="{3560D8B6-04BF-4E71-B9CF-151ABB3094CB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rot="10800000" flipV="1">
            <a:off x="1337734" y="1690689"/>
            <a:ext cx="1837267" cy="1689364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36E647CA-A6EF-4152-B2BF-86F30A9B2738}"/>
              </a:ext>
            </a:extLst>
          </p:cNvPr>
          <p:cNvSpPr txBox="1"/>
          <p:nvPr/>
        </p:nvSpPr>
        <p:spPr>
          <a:xfrm>
            <a:off x="7812615" y="4484574"/>
            <a:ext cx="1100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management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254FEB1-55DC-43A9-8A62-31124713F186}"/>
              </a:ext>
            </a:extLst>
          </p:cNvPr>
          <p:cNvSpPr txBox="1"/>
          <p:nvPr/>
        </p:nvSpPr>
        <p:spPr>
          <a:xfrm>
            <a:off x="7906269" y="5353817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Container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6DEBE5B-0279-477D-8F18-163F447BF08E}"/>
              </a:ext>
            </a:extLst>
          </p:cNvPr>
          <p:cNvSpPr txBox="1"/>
          <p:nvPr/>
        </p:nvSpPr>
        <p:spPr>
          <a:xfrm>
            <a:off x="126995" y="4660529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database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D914A2BF-6292-4F68-9472-58195CAB35C4}"/>
              </a:ext>
            </a:extLst>
          </p:cNvPr>
          <p:cNvSpPr txBox="1"/>
          <p:nvPr/>
        </p:nvSpPr>
        <p:spPr>
          <a:xfrm>
            <a:off x="5156194" y="4878589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feedback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CB70092C-1726-46B9-A716-85249E797368}"/>
              </a:ext>
            </a:extLst>
          </p:cNvPr>
          <p:cNvSpPr txBox="1"/>
          <p:nvPr/>
        </p:nvSpPr>
        <p:spPr>
          <a:xfrm>
            <a:off x="5679007" y="5956500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deploy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FB641DD-FC91-4F26-8D34-3485509508D4}"/>
              </a:ext>
            </a:extLst>
          </p:cNvPr>
          <p:cNvSpPr txBox="1"/>
          <p:nvPr/>
        </p:nvSpPr>
        <p:spPr>
          <a:xfrm>
            <a:off x="1269988" y="1194653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LwM2M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E735050-F423-48FE-990F-92F0BE661EB5}"/>
              </a:ext>
            </a:extLst>
          </p:cNvPr>
          <p:cNvSpPr txBox="1"/>
          <p:nvPr/>
        </p:nvSpPr>
        <p:spPr>
          <a:xfrm>
            <a:off x="3850210" y="1159688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/>
              <a:t>Ptolemy II</a:t>
            </a:r>
            <a:endParaRPr lang="en-US" sz="1100" b="1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5E12A16-DE9B-430D-A0D9-8D7FF3E7EC6C}"/>
              </a:ext>
            </a:extLst>
          </p:cNvPr>
          <p:cNvSpPr txBox="1"/>
          <p:nvPr/>
        </p:nvSpPr>
        <p:spPr>
          <a:xfrm>
            <a:off x="6117147" y="1139659"/>
            <a:ext cx="795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 err="1"/>
              <a:t>TwinOps</a:t>
            </a:r>
            <a:endParaRPr lang="en-US" sz="11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1A305B4-2B50-449B-ADDB-FD78C7BC048C}"/>
              </a:ext>
            </a:extLst>
          </p:cNvPr>
          <p:cNvSpPr txBox="1"/>
          <p:nvPr/>
        </p:nvSpPr>
        <p:spPr>
          <a:xfrm>
            <a:off x="7302493" y="182497"/>
            <a:ext cx="1968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blue: VE</a:t>
            </a:r>
          </a:p>
          <a:p>
            <a:r>
              <a:rPr lang="en-US" sz="1100" dirty="0"/>
              <a:t>orange: Service</a:t>
            </a:r>
          </a:p>
          <a:p>
            <a:r>
              <a:rPr lang="en-US" sz="1100" dirty="0"/>
              <a:t>green: PE</a:t>
            </a:r>
          </a:p>
          <a:p>
            <a:r>
              <a:rPr lang="en-US" sz="1100" dirty="0"/>
              <a:t>cylinder: Data </a:t>
            </a:r>
          </a:p>
          <a:p>
            <a:r>
              <a:rPr lang="en-US" sz="1100" dirty="0"/>
              <a:t>dash arrow: abstraction</a:t>
            </a:r>
          </a:p>
          <a:p>
            <a:r>
              <a:rPr lang="en-US" sz="1100" dirty="0"/>
              <a:t>solid arrow: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825688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BCDE-A5C7-439D-B62E-0BCCD599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A73CC-0B82-4915-B073-F9E38015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 Production Prediction</a:t>
            </a:r>
          </a:p>
          <a:p>
            <a:pPr lvl="1"/>
            <a:r>
              <a:rPr lang="en-US" dirty="0"/>
              <a:t>Concerns with modifiability (I), historical instances (I&amp;O)</a:t>
            </a:r>
          </a:p>
          <a:p>
            <a:pPr lvl="1"/>
            <a:r>
              <a:rPr lang="en-US" dirty="0"/>
              <a:t>Less time critical </a:t>
            </a:r>
          </a:p>
          <a:p>
            <a:pPr marL="0" indent="0">
              <a:buNone/>
            </a:pPr>
            <a:r>
              <a:rPr lang="en-US" dirty="0"/>
              <a:t>2.  Production control </a:t>
            </a:r>
          </a:p>
          <a:p>
            <a:pPr lvl="1"/>
            <a:r>
              <a:rPr lang="en-US" dirty="0"/>
              <a:t>Concerns with optimization from dynamic data retrofitting (I&amp;O)</a:t>
            </a:r>
          </a:p>
          <a:p>
            <a:pPr lvl="1"/>
            <a:r>
              <a:rPr lang="en-US" dirty="0"/>
              <a:t>Calibration and micromanagement challenges ☹</a:t>
            </a:r>
          </a:p>
          <a:p>
            <a:pPr marL="0" indent="0">
              <a:buNone/>
            </a:pPr>
            <a:r>
              <a:rPr lang="en-US" dirty="0"/>
              <a:t>3.  What-if scenarios</a:t>
            </a:r>
          </a:p>
          <a:p>
            <a:pPr lvl="1"/>
            <a:r>
              <a:rPr lang="en-US" dirty="0"/>
              <a:t>A natural progression from S1</a:t>
            </a:r>
          </a:p>
          <a:p>
            <a:pPr lvl="1"/>
            <a:r>
              <a:rPr lang="en-US" dirty="0"/>
              <a:t>Concerns with modularity (I) </a:t>
            </a:r>
          </a:p>
          <a:p>
            <a:pPr marL="0" indent="0">
              <a:buNone/>
            </a:pPr>
            <a:r>
              <a:rPr lang="en-US" dirty="0"/>
              <a:t>4.  Predictive maintenance  </a:t>
            </a:r>
          </a:p>
          <a:p>
            <a:pPr lvl="1"/>
            <a:r>
              <a:rPr lang="en-US" dirty="0"/>
              <a:t>Concerns with optimization from dynamic data retrofitting (I&amp;O)</a:t>
            </a:r>
          </a:p>
          <a:p>
            <a:pPr lvl="1"/>
            <a:r>
              <a:rPr lang="en-US" dirty="0"/>
              <a:t>Computational models coupling challenges., e.g., simulation vs predictive ☹</a:t>
            </a:r>
          </a:p>
          <a:p>
            <a:pPr marL="342900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850A9-204B-4FCF-8A8B-F145F3BC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F7A8A-DF98-40F8-81AD-B1D6CA329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8" y="500341"/>
            <a:ext cx="4453467" cy="12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10F1F-0ABC-4330-B6DA-D9667BA4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30E9F-CA2F-413D-8C69-C36B83DBC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SysML</a:t>
            </a:r>
            <a:r>
              <a:rPr lang="en-US" dirty="0"/>
              <a:t> to model the building blocks</a:t>
            </a:r>
          </a:p>
          <a:p>
            <a:r>
              <a:rPr lang="en-US" dirty="0"/>
              <a:t>MATLAB to handle the underlying signal manipulation and probabilistic modeling of the noisy channel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change of requirements in the system layer (top) will need to translate to the algorithm layer (bottom), while the model-to-model (M2M) or model-to-text (M2T) process should be opaque to the user.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260F6-D8D3-4EE8-BCF0-F4C07157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56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05/30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Loek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on implementation progress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33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23AA-CD37-4AC9-AD73-6F8EAF0C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1299-C51E-4387-B582-3D3AA436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on implementation progress</a:t>
            </a:r>
          </a:p>
          <a:p>
            <a:pPr lvl="1"/>
            <a:r>
              <a:rPr lang="en-US" dirty="0" err="1"/>
              <a:t>TwinOps</a:t>
            </a:r>
            <a:r>
              <a:rPr lang="en-US" dirty="0"/>
              <a:t>: basic workflow successfully built</a:t>
            </a:r>
          </a:p>
          <a:p>
            <a:pPr lvl="1"/>
            <a:r>
              <a:rPr lang="en-US" dirty="0"/>
              <a:t>LwM2M: some adjustments proposed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889A6-68E2-4C88-A06B-540187A5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750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8C2E-F47A-4173-A7FF-BF5F56D4A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TwinOps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B4C4C-F9C4-44A0-97BB-A345E1D4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6AE0A-B33E-413E-B789-10C7A848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DAAE71-A1DD-47D3-8B65-DDA5E2DA6BD9}"/>
              </a:ext>
            </a:extLst>
          </p:cNvPr>
          <p:cNvSpPr/>
          <p:nvPr/>
        </p:nvSpPr>
        <p:spPr>
          <a:xfrm>
            <a:off x="5031318" y="1390386"/>
            <a:ext cx="3695176" cy="50874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4C6A4-EDF4-4730-B389-6BC0B6B1DFF0}"/>
              </a:ext>
            </a:extLst>
          </p:cNvPr>
          <p:cNvSpPr/>
          <p:nvPr/>
        </p:nvSpPr>
        <p:spPr>
          <a:xfrm>
            <a:off x="3386666" y="1390386"/>
            <a:ext cx="1650987" cy="508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A063C-0BF8-4D81-AA03-E052ED259886}"/>
              </a:ext>
            </a:extLst>
          </p:cNvPr>
          <p:cNvSpPr/>
          <p:nvPr/>
        </p:nvSpPr>
        <p:spPr>
          <a:xfrm>
            <a:off x="194171" y="1390386"/>
            <a:ext cx="3200960" cy="5095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32094A-5A4E-421C-92DD-91177DB0A86D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0709CE-50CA-454D-9BD5-52795D76961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DAF1F-6C2F-4830-80E5-5DE3B89A65D9}"/>
              </a:ext>
            </a:extLst>
          </p:cNvPr>
          <p:cNvSpPr/>
          <p:nvPr/>
        </p:nvSpPr>
        <p:spPr>
          <a:xfrm>
            <a:off x="3175000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Model1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E2D1A1-FED2-4596-83D0-89F4225702DD}"/>
              </a:ext>
            </a:extLst>
          </p:cNvPr>
          <p:cNvSpPr/>
          <p:nvPr/>
        </p:nvSpPr>
        <p:spPr>
          <a:xfrm>
            <a:off x="4385734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Model2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667A3B-E711-494D-AE4A-3F53B23151A1}"/>
              </a:ext>
            </a:extLst>
          </p:cNvPr>
          <p:cNvSpPr/>
          <p:nvPr/>
        </p:nvSpPr>
        <p:spPr>
          <a:xfrm>
            <a:off x="3175000" y="218466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F8DC9E-A5C4-4F6F-AB63-95DB247400C9}"/>
              </a:ext>
            </a:extLst>
          </p:cNvPr>
          <p:cNvSpPr/>
          <p:nvPr/>
        </p:nvSpPr>
        <p:spPr>
          <a:xfrm>
            <a:off x="4385734" y="2194882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FMU2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BE3DC3-70B1-4BF6-B7C6-A01975650C02}"/>
              </a:ext>
            </a:extLst>
          </p:cNvPr>
          <p:cNvSpPr/>
          <p:nvPr/>
        </p:nvSpPr>
        <p:spPr>
          <a:xfrm>
            <a:off x="3107251" y="5567364"/>
            <a:ext cx="2220389" cy="756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latin typeface="NimbusRomNo9L-Regu"/>
              </a:rPr>
              <a:t>Targets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73375-47A2-4FF7-AF75-95C3BC3BAE95}"/>
              </a:ext>
            </a:extLst>
          </p:cNvPr>
          <p:cNvSpPr/>
          <p:nvPr/>
        </p:nvSpPr>
        <p:spPr>
          <a:xfrm>
            <a:off x="6202890" y="2923870"/>
            <a:ext cx="1212850" cy="589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Co-simulation planning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7BFD8A-C165-4927-B553-E7596D55DFBF}"/>
              </a:ext>
            </a:extLst>
          </p:cNvPr>
          <p:cNvSpPr/>
          <p:nvPr/>
        </p:nvSpPr>
        <p:spPr>
          <a:xfrm>
            <a:off x="5905498" y="5051034"/>
            <a:ext cx="1807635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generation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AFFBE-5492-4815-815C-9E7017F3A3CA}"/>
              </a:ext>
            </a:extLst>
          </p:cNvPr>
          <p:cNvSpPr/>
          <p:nvPr/>
        </p:nvSpPr>
        <p:spPr>
          <a:xfrm>
            <a:off x="5905498" y="3934130"/>
            <a:ext cx="1807635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CI/CD pipeline</a:t>
            </a:r>
          </a:p>
          <a:p>
            <a:pPr algn="ctr"/>
            <a:r>
              <a:rPr lang="en-US" sz="1400" dirty="0"/>
              <a:t>(validation)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27D21B00-49B6-43D1-AD44-F068A91C5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6650" y="3874772"/>
            <a:ext cx="567267" cy="567267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981B7366-CBDF-46C8-B02D-CAAC2F64A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9498" y="5164928"/>
            <a:ext cx="567267" cy="56726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C1F63F-B06B-48D9-B346-25FE7FB0706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3640667" y="1910822"/>
            <a:ext cx="0" cy="2738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6DABA1-D421-4C3D-9896-41A7508BBF5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851401" y="1910822"/>
            <a:ext cx="0" cy="2840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C5A707-0764-4914-86ED-914FB0D482A7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6809315" y="3513667"/>
            <a:ext cx="1" cy="4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27B99A-BD02-4D9C-9A19-D450B64BA32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809314" y="4710796"/>
            <a:ext cx="2" cy="340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C3D0B06-AC2F-4732-8625-BD5BF03156B6}"/>
              </a:ext>
            </a:extLst>
          </p:cNvPr>
          <p:cNvCxnSpPr>
            <a:cxnSpLocks/>
            <a:stCxn id="24" idx="2"/>
            <a:endCxn id="24" idx="3"/>
          </p:cNvCxnSpPr>
          <p:nvPr/>
        </p:nvCxnSpPr>
        <p:spPr>
          <a:xfrm rot="5400000" flipH="1" flipV="1">
            <a:off x="7770283" y="4158406"/>
            <a:ext cx="283633" cy="283633"/>
          </a:xfrm>
          <a:prstGeom prst="bentConnector4">
            <a:avLst>
              <a:gd name="adj1" fmla="val -23881"/>
              <a:gd name="adj2" fmla="val 19253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2BF9BDFB-5D57-415D-B943-5426D89C5809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4869407" y="4531277"/>
            <a:ext cx="1255147" cy="8170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5C30BA4-2FBB-402E-AB10-5F8299B47FCA}"/>
              </a:ext>
            </a:extLst>
          </p:cNvPr>
          <p:cNvCxnSpPr>
            <a:cxnSpLocks/>
            <a:stCxn id="22" idx="2"/>
            <a:endCxn id="15" idx="3"/>
          </p:cNvCxnSpPr>
          <p:nvPr/>
        </p:nvCxnSpPr>
        <p:spPr>
          <a:xfrm rot="5400000">
            <a:off x="5999358" y="5135495"/>
            <a:ext cx="138241" cy="14816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78F5325C-B920-4BE2-BEE2-AA536F106F56}"/>
              </a:ext>
            </a:extLst>
          </p:cNvPr>
          <p:cNvCxnSpPr>
            <a:cxnSpLocks/>
            <a:stCxn id="12" idx="2"/>
            <a:endCxn id="21" idx="1"/>
          </p:cNvCxnSpPr>
          <p:nvPr/>
        </p:nvCxnSpPr>
        <p:spPr>
          <a:xfrm rot="16200000" flipH="1">
            <a:off x="4624860" y="1640738"/>
            <a:ext cx="593837" cy="256222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C69400C2-8863-4D9E-80B8-AD589793F6EB}"/>
              </a:ext>
            </a:extLst>
          </p:cNvPr>
          <p:cNvCxnSpPr>
            <a:cxnSpLocks/>
            <a:stCxn id="13" idx="3"/>
            <a:endCxn id="21" idx="0"/>
          </p:cNvCxnSpPr>
          <p:nvPr/>
        </p:nvCxnSpPr>
        <p:spPr>
          <a:xfrm>
            <a:off x="5317068" y="2415015"/>
            <a:ext cx="1492247" cy="5088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AC277A0-C487-4948-8929-97CFABE07530}"/>
              </a:ext>
            </a:extLst>
          </p:cNvPr>
          <p:cNvSpPr txBox="1"/>
          <p:nvPr/>
        </p:nvSpPr>
        <p:spPr>
          <a:xfrm>
            <a:off x="7812615" y="4484574"/>
            <a:ext cx="1100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management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A93211-380A-4712-AE98-FD2A030668EB}"/>
              </a:ext>
            </a:extLst>
          </p:cNvPr>
          <p:cNvSpPr txBox="1"/>
          <p:nvPr/>
        </p:nvSpPr>
        <p:spPr>
          <a:xfrm>
            <a:off x="7906269" y="5353817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Container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938318-B406-43F0-BA01-FEA9FBCCE95F}"/>
              </a:ext>
            </a:extLst>
          </p:cNvPr>
          <p:cNvSpPr txBox="1"/>
          <p:nvPr/>
        </p:nvSpPr>
        <p:spPr>
          <a:xfrm>
            <a:off x="5156194" y="4878589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feedback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50D9E1-54ED-4ED3-8414-55F00490421E}"/>
              </a:ext>
            </a:extLst>
          </p:cNvPr>
          <p:cNvSpPr txBox="1"/>
          <p:nvPr/>
        </p:nvSpPr>
        <p:spPr>
          <a:xfrm>
            <a:off x="5679007" y="5956500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deploy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2EE35F-C319-4BD1-A4BE-F66EE1EB819A}"/>
              </a:ext>
            </a:extLst>
          </p:cNvPr>
          <p:cNvSpPr txBox="1"/>
          <p:nvPr/>
        </p:nvSpPr>
        <p:spPr>
          <a:xfrm>
            <a:off x="1269988" y="1194653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LwM2M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A096F2-7148-42A8-A8BB-F79A79F90FB4}"/>
              </a:ext>
            </a:extLst>
          </p:cNvPr>
          <p:cNvSpPr txBox="1"/>
          <p:nvPr/>
        </p:nvSpPr>
        <p:spPr>
          <a:xfrm>
            <a:off x="3850210" y="1159688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/>
              <a:t>Ptolemy II</a:t>
            </a:r>
            <a:endParaRPr lang="en-US" sz="11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F187FD-8D2A-4F72-8885-4D9B532D1144}"/>
              </a:ext>
            </a:extLst>
          </p:cNvPr>
          <p:cNvSpPr txBox="1"/>
          <p:nvPr/>
        </p:nvSpPr>
        <p:spPr>
          <a:xfrm>
            <a:off x="6117147" y="1139659"/>
            <a:ext cx="795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 err="1"/>
              <a:t>TwinOps</a:t>
            </a:r>
            <a:endParaRPr lang="en-US" sz="11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C5D2D5-5399-49BB-8678-DB7BBD7ABC51}"/>
              </a:ext>
            </a:extLst>
          </p:cNvPr>
          <p:cNvSpPr txBox="1"/>
          <p:nvPr/>
        </p:nvSpPr>
        <p:spPr>
          <a:xfrm>
            <a:off x="7302493" y="182497"/>
            <a:ext cx="1968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blue: VE</a:t>
            </a:r>
          </a:p>
          <a:p>
            <a:r>
              <a:rPr lang="en-US" sz="1100" dirty="0"/>
              <a:t>orange: Service</a:t>
            </a:r>
          </a:p>
          <a:p>
            <a:r>
              <a:rPr lang="en-US" sz="1100" dirty="0"/>
              <a:t>green: PE</a:t>
            </a:r>
          </a:p>
          <a:p>
            <a:r>
              <a:rPr lang="en-US" sz="1100" dirty="0"/>
              <a:t>cylinder: Data </a:t>
            </a:r>
          </a:p>
          <a:p>
            <a:r>
              <a:rPr lang="en-US" sz="1100" dirty="0"/>
              <a:t>dash arrow: abstraction</a:t>
            </a:r>
          </a:p>
          <a:p>
            <a:r>
              <a:rPr lang="en-US" sz="1100" dirty="0"/>
              <a:t>solid arrow: communication</a:t>
            </a:r>
          </a:p>
        </p:txBody>
      </p:sp>
      <p:pic>
        <p:nvPicPr>
          <p:cNvPr id="1026" name="Picture 2" descr="OMEdit – OpenModelica Connection Editor — OpenModelica User's Guide  v1.13.0-dev.beta1 documentation">
            <a:extLst>
              <a:ext uri="{FF2B5EF4-FFF2-40B4-BE49-F238E27FC236}">
                <a16:creationId xmlns:a16="http://schemas.microsoft.com/office/drawing/2014/main" id="{D55F9FEC-5419-4E57-8B16-39B2FED2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61" y="2160786"/>
            <a:ext cx="1291844" cy="92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ways to speed up your Github Action workflows | by Jcdan | Medium">
            <a:extLst>
              <a:ext uri="{FF2B5EF4-FFF2-40B4-BE49-F238E27FC236}">
                <a16:creationId xmlns:a16="http://schemas.microsoft.com/office/drawing/2014/main" id="{61A02B4F-7A13-4DD4-8F96-2EEF0678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588" y="3523649"/>
            <a:ext cx="906984" cy="87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- Docker">
            <a:extLst>
              <a:ext uri="{FF2B5EF4-FFF2-40B4-BE49-F238E27FC236}">
                <a16:creationId xmlns:a16="http://schemas.microsoft.com/office/drawing/2014/main" id="{8BA589E2-9FF6-48DD-933C-959F3EEC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86" y="5544539"/>
            <a:ext cx="792363" cy="7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5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8E46-D947-4FFA-A5C3-C0C0A45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TwinOps</a:t>
            </a:r>
            <a:r>
              <a:rPr lang="en-US" dirty="0"/>
              <a:t> – Bouncing ball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B69CC-E977-44E0-B94C-3B8196F5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C143F5-4E76-41E7-9322-287A114A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8" y="1518616"/>
            <a:ext cx="2933289" cy="1004451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B3F2D7B-7166-4171-9C2B-CA7F2873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1028" y="1338103"/>
            <a:ext cx="4054322" cy="2904067"/>
          </a:xfr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377A62-1455-41BD-BE54-332036D5B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78" y="2658003"/>
            <a:ext cx="2281244" cy="1245717"/>
          </a:xfrm>
          <a:prstGeom prst="rect">
            <a:avLst/>
          </a:prstGeom>
        </p:spPr>
      </p:pic>
      <p:pic>
        <p:nvPicPr>
          <p:cNvPr id="2050" name="Picture 2" descr="Connecting Kitematic to an external Docker Engine...">
            <a:extLst>
              <a:ext uri="{FF2B5EF4-FFF2-40B4-BE49-F238E27FC236}">
                <a16:creationId xmlns:a16="http://schemas.microsoft.com/office/drawing/2014/main" id="{09512E7E-5519-46C8-ACB4-49CD7955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34" y="4371871"/>
            <a:ext cx="2890608" cy="24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FECB25C5-471B-4084-9819-833DE2B1275A}"/>
              </a:ext>
            </a:extLst>
          </p:cNvPr>
          <p:cNvSpPr/>
          <p:nvPr/>
        </p:nvSpPr>
        <p:spPr>
          <a:xfrm rot="3447829">
            <a:off x="6865767" y="4293973"/>
            <a:ext cx="933315" cy="208619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30D71D4F-F18D-492F-B7C4-1116E5497D44}"/>
              </a:ext>
            </a:extLst>
          </p:cNvPr>
          <p:cNvSpPr/>
          <p:nvPr/>
        </p:nvSpPr>
        <p:spPr>
          <a:xfrm rot="14181994">
            <a:off x="2679133" y="2488660"/>
            <a:ext cx="750456" cy="3457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84BC909-9855-42ED-9D13-05252A0EEC6F}"/>
              </a:ext>
            </a:extLst>
          </p:cNvPr>
          <p:cNvSpPr/>
          <p:nvPr/>
        </p:nvSpPr>
        <p:spPr>
          <a:xfrm>
            <a:off x="3158066" y="2467345"/>
            <a:ext cx="1185334" cy="30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I4 4GB BULK | Raspberry Pi 4 1.5GHz Quad-Core, 4GB RAM | Distrelec  Netherlands">
            <a:extLst>
              <a:ext uri="{FF2B5EF4-FFF2-40B4-BE49-F238E27FC236}">
                <a16:creationId xmlns:a16="http://schemas.microsoft.com/office/drawing/2014/main" id="{509D1214-D783-4BB5-A7A7-347E7026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50" y="5534462"/>
            <a:ext cx="1797340" cy="10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7AE4646F-ACE9-4D11-A377-463C958D28A6}"/>
              </a:ext>
            </a:extLst>
          </p:cNvPr>
          <p:cNvSpPr/>
          <p:nvPr/>
        </p:nvSpPr>
        <p:spPr>
          <a:xfrm rot="10800000">
            <a:off x="2517717" y="5884022"/>
            <a:ext cx="811172" cy="30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31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0762-63BA-4831-949F-68111571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LwM2M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C65A9-590B-4D26-9162-638520F5F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Issues:</a:t>
            </a:r>
          </a:p>
          <a:p>
            <a:r>
              <a:rPr lang="en-US" dirty="0"/>
              <a:t>Most libraries are designed for POSIX (reasonable for IoT devices), yet many models are built on Windows 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→</a:t>
            </a:r>
            <a:r>
              <a:rPr lang="en-US" dirty="0"/>
              <a:t> porting efforts</a:t>
            </a:r>
          </a:p>
          <a:p>
            <a:r>
              <a:rPr lang="en-US" dirty="0"/>
              <a:t>LwM2M objects are best developed with contexts during prototype stage. Late-transformations (model to clients) introduce many additional works.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Relax the scope of LwM2M to more opened M2M design. </a:t>
            </a:r>
          </a:p>
          <a:p>
            <a:pPr marL="342900" lvl="1" indent="0"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more flexible toolchains and choices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5A0F1-4183-46ED-9A2A-2A578646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1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99DF-6CEA-4F7D-BEE9-2D736AEC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LwM2M</a:t>
            </a:r>
            <a:r>
              <a:rPr lang="en-US" dirty="0"/>
              <a:t> M2M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947E-47B8-4C3A-ABC6-586186026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E29C2-9E51-4E67-9207-16F3B850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7CABD-65A4-460C-AA88-60F6602D4522}"/>
              </a:ext>
            </a:extLst>
          </p:cNvPr>
          <p:cNvSpPr/>
          <p:nvPr/>
        </p:nvSpPr>
        <p:spPr>
          <a:xfrm>
            <a:off x="5031318" y="1390386"/>
            <a:ext cx="3695176" cy="50874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89F60-7105-4502-93BB-70F09CC91F4C}"/>
              </a:ext>
            </a:extLst>
          </p:cNvPr>
          <p:cNvSpPr/>
          <p:nvPr/>
        </p:nvSpPr>
        <p:spPr>
          <a:xfrm>
            <a:off x="3386666" y="1390386"/>
            <a:ext cx="1650987" cy="508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8A5B1-A697-435A-8420-E773FC00AE12}"/>
              </a:ext>
            </a:extLst>
          </p:cNvPr>
          <p:cNvSpPr/>
          <p:nvPr/>
        </p:nvSpPr>
        <p:spPr>
          <a:xfrm>
            <a:off x="194171" y="1390386"/>
            <a:ext cx="3200960" cy="5095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80BFD5B-7290-460A-95CD-D32FB937220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0709CE-50CA-454D-9BD5-52795D76961C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A005F-CA0B-454C-AF3F-84248B8115A9}"/>
              </a:ext>
            </a:extLst>
          </p:cNvPr>
          <p:cNvSpPr/>
          <p:nvPr/>
        </p:nvSpPr>
        <p:spPr>
          <a:xfrm>
            <a:off x="3175000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Model1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F532F1-B5E6-4C49-BA9B-C092A5A4F7A3}"/>
              </a:ext>
            </a:extLst>
          </p:cNvPr>
          <p:cNvSpPr/>
          <p:nvPr/>
        </p:nvSpPr>
        <p:spPr>
          <a:xfrm>
            <a:off x="4385734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Model2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3B6EA-D84B-40E0-9BE1-3F4951AD5C52}"/>
              </a:ext>
            </a:extLst>
          </p:cNvPr>
          <p:cNvSpPr/>
          <p:nvPr/>
        </p:nvSpPr>
        <p:spPr>
          <a:xfrm>
            <a:off x="3107251" y="5567364"/>
            <a:ext cx="2220389" cy="756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latin typeface="NimbusRomNo9L-Regu"/>
              </a:rPr>
              <a:t>Targets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103177-5DB0-4054-9B9C-F02463049170}"/>
              </a:ext>
            </a:extLst>
          </p:cNvPr>
          <p:cNvSpPr/>
          <p:nvPr/>
        </p:nvSpPr>
        <p:spPr>
          <a:xfrm>
            <a:off x="812799" y="3380053"/>
            <a:ext cx="1049867" cy="641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4E4126-18B2-443A-AE99-092E0EA492E3}"/>
              </a:ext>
            </a:extLst>
          </p:cNvPr>
          <p:cNvSpPr/>
          <p:nvPr/>
        </p:nvSpPr>
        <p:spPr>
          <a:xfrm>
            <a:off x="1989666" y="3380052"/>
            <a:ext cx="1049867" cy="641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DBD88-DB9D-4459-B381-5BCF3E916DD1}"/>
              </a:ext>
            </a:extLst>
          </p:cNvPr>
          <p:cNvSpPr/>
          <p:nvPr/>
        </p:nvSpPr>
        <p:spPr>
          <a:xfrm>
            <a:off x="1322916" y="5624648"/>
            <a:ext cx="1049867" cy="641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6ACBC-0471-4653-AFBC-03536B2DA9AE}"/>
              </a:ext>
            </a:extLst>
          </p:cNvPr>
          <p:cNvSpPr/>
          <p:nvPr/>
        </p:nvSpPr>
        <p:spPr>
          <a:xfrm>
            <a:off x="973668" y="4391355"/>
            <a:ext cx="1748364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(rule engine)</a:t>
            </a:r>
          </a:p>
        </p:txBody>
      </p:sp>
      <p:pic>
        <p:nvPicPr>
          <p:cNvPr id="20" name="Graphic 19" descr="Database with solid fill">
            <a:extLst>
              <a:ext uri="{FF2B5EF4-FFF2-40B4-BE49-F238E27FC236}">
                <a16:creationId xmlns:a16="http://schemas.microsoft.com/office/drawing/2014/main" id="{8E9DBE15-01C1-4F03-97EE-75CFC5BDE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084" y="4507701"/>
            <a:ext cx="567267" cy="567267"/>
          </a:xfrm>
          <a:prstGeom prst="rect">
            <a:avLst/>
          </a:prstGeom>
        </p:spPr>
      </p:pic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440E8985-DEAB-47E1-AEBA-6537A21AE565}"/>
              </a:ext>
            </a:extLst>
          </p:cNvPr>
          <p:cNvCxnSpPr>
            <a:cxnSpLocks/>
            <a:stCxn id="11" idx="1"/>
            <a:endCxn id="17" idx="0"/>
          </p:cNvCxnSpPr>
          <p:nvPr/>
        </p:nvCxnSpPr>
        <p:spPr>
          <a:xfrm rot="10800000" flipV="1">
            <a:off x="2514600" y="1690688"/>
            <a:ext cx="1871134" cy="1689363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750B5B-71FE-4544-9289-3EE8069BDE4E}"/>
              </a:ext>
            </a:extLst>
          </p:cNvPr>
          <p:cNvCxnSpPr>
            <a:cxnSpLocks/>
            <a:stCxn id="15" idx="1"/>
            <a:endCxn id="18" idx="3"/>
          </p:cNvCxnSpPr>
          <p:nvPr/>
        </p:nvCxnSpPr>
        <p:spPr>
          <a:xfrm flipH="1">
            <a:off x="2372783" y="5945454"/>
            <a:ext cx="734468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7ED8B1-C42B-44E4-9F3F-FF48CD9C162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337733" y="4021666"/>
            <a:ext cx="0" cy="369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95DEC8-C6DD-4376-911E-D82BDA394F6A}"/>
              </a:ext>
            </a:extLst>
          </p:cNvPr>
          <p:cNvCxnSpPr>
            <a:cxnSpLocks/>
          </p:cNvCxnSpPr>
          <p:nvPr/>
        </p:nvCxnSpPr>
        <p:spPr>
          <a:xfrm>
            <a:off x="2239433" y="4021666"/>
            <a:ext cx="0" cy="369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01A165-5D08-4726-88AA-200DDEBD175E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847850" y="5147534"/>
            <a:ext cx="0" cy="4771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69B652C-2586-49FC-AE7B-AA32EB33EEE8}"/>
              </a:ext>
            </a:extLst>
          </p:cNvPr>
          <p:cNvCxnSpPr>
            <a:cxnSpLocks/>
            <a:stCxn id="10" idx="1"/>
            <a:endCxn id="16" idx="0"/>
          </p:cNvCxnSpPr>
          <p:nvPr/>
        </p:nvCxnSpPr>
        <p:spPr>
          <a:xfrm rot="10800000" flipV="1">
            <a:off x="1337734" y="1690689"/>
            <a:ext cx="1837267" cy="1689364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B72C51C-27F3-4E3C-87F3-15206CFB3C30}"/>
              </a:ext>
            </a:extLst>
          </p:cNvPr>
          <p:cNvSpPr txBox="1"/>
          <p:nvPr/>
        </p:nvSpPr>
        <p:spPr>
          <a:xfrm>
            <a:off x="126995" y="4660529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FB93FF-FF27-45CE-8C13-3A2B397C3D80}"/>
              </a:ext>
            </a:extLst>
          </p:cNvPr>
          <p:cNvSpPr txBox="1"/>
          <p:nvPr/>
        </p:nvSpPr>
        <p:spPr>
          <a:xfrm>
            <a:off x="1269988" y="1194653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M2M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2703D8-8190-4322-B0BA-1FF672AF52BA}"/>
              </a:ext>
            </a:extLst>
          </p:cNvPr>
          <p:cNvSpPr txBox="1"/>
          <p:nvPr/>
        </p:nvSpPr>
        <p:spPr>
          <a:xfrm>
            <a:off x="3850210" y="1159688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/>
              <a:t>Ptolemy II</a:t>
            </a:r>
            <a:endParaRPr lang="en-US" sz="11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1E7503-C262-4FBF-8616-B111349D7DDB}"/>
              </a:ext>
            </a:extLst>
          </p:cNvPr>
          <p:cNvSpPr txBox="1"/>
          <p:nvPr/>
        </p:nvSpPr>
        <p:spPr>
          <a:xfrm>
            <a:off x="6117147" y="1139659"/>
            <a:ext cx="795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 err="1"/>
              <a:t>TwinOps</a:t>
            </a:r>
            <a:endParaRPr lang="en-US" sz="11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F84FB-18BF-446E-BFE2-67A79F5530E2}"/>
              </a:ext>
            </a:extLst>
          </p:cNvPr>
          <p:cNvSpPr txBox="1"/>
          <p:nvPr/>
        </p:nvSpPr>
        <p:spPr>
          <a:xfrm>
            <a:off x="7302493" y="182497"/>
            <a:ext cx="1968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blue: VE</a:t>
            </a:r>
          </a:p>
          <a:p>
            <a:r>
              <a:rPr lang="en-US" sz="1100" dirty="0"/>
              <a:t>orange: Service</a:t>
            </a:r>
          </a:p>
          <a:p>
            <a:r>
              <a:rPr lang="en-US" sz="1100" dirty="0"/>
              <a:t>green: PE</a:t>
            </a:r>
          </a:p>
          <a:p>
            <a:r>
              <a:rPr lang="en-US" sz="1100" dirty="0"/>
              <a:t>cylinder: Data </a:t>
            </a:r>
          </a:p>
          <a:p>
            <a:r>
              <a:rPr lang="en-US" sz="1100" dirty="0"/>
              <a:t>dash arrow: abstraction</a:t>
            </a:r>
          </a:p>
          <a:p>
            <a:r>
              <a:rPr lang="en-US" sz="1100" dirty="0"/>
              <a:t>solid arrow: communication</a:t>
            </a:r>
          </a:p>
        </p:txBody>
      </p:sp>
      <p:sp>
        <p:nvSpPr>
          <p:cNvPr id="54" name="AutoShape 6" descr="Media Kit | ThingsBoard">
            <a:extLst>
              <a:ext uri="{FF2B5EF4-FFF2-40B4-BE49-F238E27FC236}">
                <a16:creationId xmlns:a16="http://schemas.microsoft.com/office/drawing/2014/main" id="{D19BFF2F-BBAA-418A-94A8-AF7F7E5477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ThingsBoard - Open-source IoT Platform">
            <a:extLst>
              <a:ext uri="{FF2B5EF4-FFF2-40B4-BE49-F238E27FC236}">
                <a16:creationId xmlns:a16="http://schemas.microsoft.com/office/drawing/2014/main" id="{8C453073-C40A-4DF2-B4DF-3480E017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41" y="4531616"/>
            <a:ext cx="1470905" cy="7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enRemote | The 100% Open Source IoT Device Management Platform">
            <a:extLst>
              <a:ext uri="{FF2B5EF4-FFF2-40B4-BE49-F238E27FC236}">
                <a16:creationId xmlns:a16="http://schemas.microsoft.com/office/drawing/2014/main" id="{3FEC9855-B06A-4B06-8507-E3B4688B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62" y="4449761"/>
            <a:ext cx="1595327" cy="92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1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93E8-7858-4234-8BC2-D18670FB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M2M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DFC91-75A4-4FD0-AF33-5FB97B0A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598B12-6732-4EE2-AD82-D9A80E99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76" y="4214852"/>
            <a:ext cx="3952571" cy="2141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A1B465-4B99-4C01-9FD7-7089BE2C9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9" y="4528198"/>
            <a:ext cx="4233333" cy="1357472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27D03BC-E96F-48AB-B544-E65D371B6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8022" y="1340985"/>
            <a:ext cx="6000507" cy="26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766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06/09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Loek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on implementation progress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83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99DF-6CEA-4F7D-BEE9-2D736AEC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M2M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947E-47B8-4C3A-ABC6-586186026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E29C2-9E51-4E67-9207-16F3B850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7CABD-65A4-460C-AA88-60F6602D4522}"/>
              </a:ext>
            </a:extLst>
          </p:cNvPr>
          <p:cNvSpPr/>
          <p:nvPr/>
        </p:nvSpPr>
        <p:spPr>
          <a:xfrm>
            <a:off x="5031318" y="1390386"/>
            <a:ext cx="3695176" cy="50874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89F60-7105-4502-93BB-70F09CC91F4C}"/>
              </a:ext>
            </a:extLst>
          </p:cNvPr>
          <p:cNvSpPr/>
          <p:nvPr/>
        </p:nvSpPr>
        <p:spPr>
          <a:xfrm>
            <a:off x="3386666" y="1390386"/>
            <a:ext cx="1650987" cy="508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8A5B1-A697-435A-8420-E773FC00AE12}"/>
              </a:ext>
            </a:extLst>
          </p:cNvPr>
          <p:cNvSpPr/>
          <p:nvPr/>
        </p:nvSpPr>
        <p:spPr>
          <a:xfrm>
            <a:off x="194171" y="1390386"/>
            <a:ext cx="3200960" cy="5095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80BFD5B-7290-460A-95CD-D32FB937220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0709CE-50CA-454D-9BD5-52795D76961C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A005F-CA0B-454C-AF3F-84248B8115A9}"/>
              </a:ext>
            </a:extLst>
          </p:cNvPr>
          <p:cNvSpPr/>
          <p:nvPr/>
        </p:nvSpPr>
        <p:spPr>
          <a:xfrm>
            <a:off x="3175000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Model1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F532F1-B5E6-4C49-BA9B-C092A5A4F7A3}"/>
              </a:ext>
            </a:extLst>
          </p:cNvPr>
          <p:cNvSpPr/>
          <p:nvPr/>
        </p:nvSpPr>
        <p:spPr>
          <a:xfrm>
            <a:off x="4385734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Model2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3B6EA-D84B-40E0-9BE1-3F4951AD5C52}"/>
              </a:ext>
            </a:extLst>
          </p:cNvPr>
          <p:cNvSpPr/>
          <p:nvPr/>
        </p:nvSpPr>
        <p:spPr>
          <a:xfrm>
            <a:off x="3107251" y="5567364"/>
            <a:ext cx="2220389" cy="756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latin typeface="NimbusRomNo9L-Regu"/>
              </a:rPr>
              <a:t>Targets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103177-5DB0-4054-9B9C-F02463049170}"/>
              </a:ext>
            </a:extLst>
          </p:cNvPr>
          <p:cNvSpPr/>
          <p:nvPr/>
        </p:nvSpPr>
        <p:spPr>
          <a:xfrm>
            <a:off x="812799" y="3380053"/>
            <a:ext cx="1049867" cy="641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4E4126-18B2-443A-AE99-092E0EA492E3}"/>
              </a:ext>
            </a:extLst>
          </p:cNvPr>
          <p:cNvSpPr/>
          <p:nvPr/>
        </p:nvSpPr>
        <p:spPr>
          <a:xfrm>
            <a:off x="1989666" y="3380052"/>
            <a:ext cx="1049867" cy="641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DBD88-DB9D-4459-B381-5BCF3E916DD1}"/>
              </a:ext>
            </a:extLst>
          </p:cNvPr>
          <p:cNvSpPr/>
          <p:nvPr/>
        </p:nvSpPr>
        <p:spPr>
          <a:xfrm>
            <a:off x="1322916" y="5624648"/>
            <a:ext cx="1049867" cy="641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6ACBC-0471-4653-AFBC-03536B2DA9AE}"/>
              </a:ext>
            </a:extLst>
          </p:cNvPr>
          <p:cNvSpPr/>
          <p:nvPr/>
        </p:nvSpPr>
        <p:spPr>
          <a:xfrm>
            <a:off x="973668" y="4391355"/>
            <a:ext cx="1748364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(rule engine)</a:t>
            </a:r>
          </a:p>
        </p:txBody>
      </p:sp>
      <p:pic>
        <p:nvPicPr>
          <p:cNvPr id="20" name="Graphic 19" descr="Database with solid fill">
            <a:extLst>
              <a:ext uri="{FF2B5EF4-FFF2-40B4-BE49-F238E27FC236}">
                <a16:creationId xmlns:a16="http://schemas.microsoft.com/office/drawing/2014/main" id="{8E9DBE15-01C1-4F03-97EE-75CFC5BDE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084" y="4507701"/>
            <a:ext cx="567267" cy="567267"/>
          </a:xfrm>
          <a:prstGeom prst="rect">
            <a:avLst/>
          </a:prstGeom>
        </p:spPr>
      </p:pic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440E8985-DEAB-47E1-AEBA-6537A21AE565}"/>
              </a:ext>
            </a:extLst>
          </p:cNvPr>
          <p:cNvCxnSpPr>
            <a:cxnSpLocks/>
            <a:stCxn id="11" idx="1"/>
            <a:endCxn id="17" idx="0"/>
          </p:cNvCxnSpPr>
          <p:nvPr/>
        </p:nvCxnSpPr>
        <p:spPr>
          <a:xfrm rot="10800000" flipV="1">
            <a:off x="2514600" y="1690688"/>
            <a:ext cx="1871134" cy="1689363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750B5B-71FE-4544-9289-3EE8069BDE4E}"/>
              </a:ext>
            </a:extLst>
          </p:cNvPr>
          <p:cNvCxnSpPr>
            <a:cxnSpLocks/>
            <a:stCxn id="15" idx="1"/>
            <a:endCxn id="18" idx="3"/>
          </p:cNvCxnSpPr>
          <p:nvPr/>
        </p:nvCxnSpPr>
        <p:spPr>
          <a:xfrm flipH="1">
            <a:off x="2372783" y="5945454"/>
            <a:ext cx="734468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7ED8B1-C42B-44E4-9F3F-FF48CD9C162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337733" y="4021666"/>
            <a:ext cx="0" cy="369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95DEC8-C6DD-4376-911E-D82BDA394F6A}"/>
              </a:ext>
            </a:extLst>
          </p:cNvPr>
          <p:cNvCxnSpPr>
            <a:cxnSpLocks/>
          </p:cNvCxnSpPr>
          <p:nvPr/>
        </p:nvCxnSpPr>
        <p:spPr>
          <a:xfrm>
            <a:off x="2239433" y="4021666"/>
            <a:ext cx="0" cy="369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01A165-5D08-4726-88AA-200DDEBD175E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847850" y="5147534"/>
            <a:ext cx="0" cy="4771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69B652C-2586-49FC-AE7B-AA32EB33EEE8}"/>
              </a:ext>
            </a:extLst>
          </p:cNvPr>
          <p:cNvCxnSpPr>
            <a:cxnSpLocks/>
            <a:stCxn id="10" idx="1"/>
            <a:endCxn id="16" idx="0"/>
          </p:cNvCxnSpPr>
          <p:nvPr/>
        </p:nvCxnSpPr>
        <p:spPr>
          <a:xfrm rot="10800000" flipV="1">
            <a:off x="1337734" y="1690689"/>
            <a:ext cx="1837267" cy="1689364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B72C51C-27F3-4E3C-87F3-15206CFB3C30}"/>
              </a:ext>
            </a:extLst>
          </p:cNvPr>
          <p:cNvSpPr txBox="1"/>
          <p:nvPr/>
        </p:nvSpPr>
        <p:spPr>
          <a:xfrm>
            <a:off x="126995" y="4660529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FB93FF-FF27-45CE-8C13-3A2B397C3D80}"/>
              </a:ext>
            </a:extLst>
          </p:cNvPr>
          <p:cNvSpPr txBox="1"/>
          <p:nvPr/>
        </p:nvSpPr>
        <p:spPr>
          <a:xfrm>
            <a:off x="1269988" y="1194653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M2M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2703D8-8190-4322-B0BA-1FF672AF52BA}"/>
              </a:ext>
            </a:extLst>
          </p:cNvPr>
          <p:cNvSpPr txBox="1"/>
          <p:nvPr/>
        </p:nvSpPr>
        <p:spPr>
          <a:xfrm>
            <a:off x="3850210" y="1159688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/>
              <a:t>Ptolemy II</a:t>
            </a:r>
            <a:endParaRPr lang="en-US" sz="11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1E7503-C262-4FBF-8616-B111349D7DDB}"/>
              </a:ext>
            </a:extLst>
          </p:cNvPr>
          <p:cNvSpPr txBox="1"/>
          <p:nvPr/>
        </p:nvSpPr>
        <p:spPr>
          <a:xfrm>
            <a:off x="6117147" y="1139659"/>
            <a:ext cx="795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 err="1"/>
              <a:t>TwinOps</a:t>
            </a:r>
            <a:endParaRPr lang="en-US" sz="11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F84FB-18BF-446E-BFE2-67A79F5530E2}"/>
              </a:ext>
            </a:extLst>
          </p:cNvPr>
          <p:cNvSpPr txBox="1"/>
          <p:nvPr/>
        </p:nvSpPr>
        <p:spPr>
          <a:xfrm>
            <a:off x="7302493" y="182497"/>
            <a:ext cx="1968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blue: VE</a:t>
            </a:r>
          </a:p>
          <a:p>
            <a:r>
              <a:rPr lang="en-US" sz="1100" dirty="0"/>
              <a:t>orange: Service</a:t>
            </a:r>
          </a:p>
          <a:p>
            <a:r>
              <a:rPr lang="en-US" sz="1100" dirty="0"/>
              <a:t>green: PE</a:t>
            </a:r>
          </a:p>
          <a:p>
            <a:r>
              <a:rPr lang="en-US" sz="1100" dirty="0"/>
              <a:t>cylinder: Data </a:t>
            </a:r>
          </a:p>
          <a:p>
            <a:r>
              <a:rPr lang="en-US" sz="1100" dirty="0"/>
              <a:t>dash arrow: abstraction</a:t>
            </a:r>
          </a:p>
          <a:p>
            <a:r>
              <a:rPr lang="en-US" sz="1100" dirty="0"/>
              <a:t>solid arrow: communication</a:t>
            </a:r>
          </a:p>
        </p:txBody>
      </p:sp>
      <p:sp>
        <p:nvSpPr>
          <p:cNvPr id="54" name="AutoShape 6" descr="Media Kit | ThingsBoard">
            <a:extLst>
              <a:ext uri="{FF2B5EF4-FFF2-40B4-BE49-F238E27FC236}">
                <a16:creationId xmlns:a16="http://schemas.microsoft.com/office/drawing/2014/main" id="{D19BFF2F-BBAA-418A-94A8-AF7F7E5477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ThingsBoard - Open-source IoT Platform">
            <a:extLst>
              <a:ext uri="{FF2B5EF4-FFF2-40B4-BE49-F238E27FC236}">
                <a16:creationId xmlns:a16="http://schemas.microsoft.com/office/drawing/2014/main" id="{8C453073-C40A-4DF2-B4DF-3480E017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41" y="4531616"/>
            <a:ext cx="1470905" cy="7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420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8E46-D947-4FFA-A5C3-C0C0A45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M2M network – Bouncing ball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B69CC-E977-44E0-B94C-3B8196F5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89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C143F5-4E76-41E7-9322-287A114A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228" y="1414324"/>
            <a:ext cx="2933289" cy="1004451"/>
          </a:xfrm>
          <a:prstGeom prst="rect">
            <a:avLst/>
          </a:prstGeom>
        </p:spPr>
      </p:pic>
      <p:pic>
        <p:nvPicPr>
          <p:cNvPr id="2052" name="Picture 4" descr="PI4 4GB BULK | Raspberry Pi 4 1.5GHz Quad-Core, 4GB RAM | Distrelec  Netherlands">
            <a:extLst>
              <a:ext uri="{FF2B5EF4-FFF2-40B4-BE49-F238E27FC236}">
                <a16:creationId xmlns:a16="http://schemas.microsoft.com/office/drawing/2014/main" id="{509D1214-D783-4BB5-A7A7-347E7026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87" y="5846521"/>
            <a:ext cx="1797340" cy="10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EC73F-063D-45F3-A517-BE9F9AD63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96" y="2957851"/>
            <a:ext cx="6706808" cy="248582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CA0EAD-8BB9-4A92-8694-75350A0D8FD6}"/>
              </a:ext>
            </a:extLst>
          </p:cNvPr>
          <p:cNvSpPr/>
          <p:nvPr/>
        </p:nvSpPr>
        <p:spPr>
          <a:xfrm rot="5400000">
            <a:off x="4069078" y="2607193"/>
            <a:ext cx="473711" cy="30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9869762-169B-439B-9761-35E3526FADFC}"/>
              </a:ext>
            </a:extLst>
          </p:cNvPr>
          <p:cNvSpPr/>
          <p:nvPr/>
        </p:nvSpPr>
        <p:spPr>
          <a:xfrm rot="16200000">
            <a:off x="4176072" y="5383493"/>
            <a:ext cx="473711" cy="30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A196A2-34A2-428C-B02B-A13C8EF30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418" y="1289873"/>
            <a:ext cx="3337833" cy="133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898724-51D5-464F-A5FE-CAF9EE507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075" y="5745788"/>
            <a:ext cx="3189750" cy="9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4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22820-11F5-42FB-A4F0-8051A045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BAC48-6193-40B2-ACF1-9F185086A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review of [3], they pointed out the current challenges of co-simulation include:</a:t>
            </a:r>
          </a:p>
          <a:p>
            <a:r>
              <a:rPr lang="en-US" dirty="0"/>
              <a:t>Parameter transfer</a:t>
            </a:r>
          </a:p>
          <a:p>
            <a:r>
              <a:rPr lang="en-US" dirty="0"/>
              <a:t>Model transformation</a:t>
            </a:r>
          </a:p>
          <a:p>
            <a:r>
              <a:rPr lang="en-US" dirty="0"/>
              <a:t>Result feedbacks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9BCDD-4EE8-4D34-97E3-AD6CC73A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9BE7D-0D18-4D45-BD70-4F8A56C8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333" y="6356351"/>
            <a:ext cx="7349067" cy="365125"/>
          </a:xfrm>
        </p:spPr>
        <p:txBody>
          <a:bodyPr/>
          <a:lstStyle/>
          <a:p>
            <a:pPr algn="l"/>
            <a:r>
              <a:rPr lang="en-US"/>
              <a:t>[3] Nigischer, C., Bougain, S., Riegler, R., Stanek, H. P., &amp; Grafinger, M. (2021). Multi-domain simulation utilizing SysML: state of the art and future perspectives. </a:t>
            </a:r>
            <a:r>
              <a:rPr lang="en-US" i="1"/>
              <a:t>Procedia CIRP</a:t>
            </a:r>
            <a:r>
              <a:rPr lang="en-US"/>
              <a:t>, </a:t>
            </a:r>
            <a:r>
              <a:rPr lang="en-US" i="1"/>
              <a:t>100</a:t>
            </a:r>
            <a:r>
              <a:rPr lang="en-US"/>
              <a:t>, 319–324. https://doi.org/10.1016/J.PROCIR.2021.05.073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71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8DF1-BE90-40A6-BEA4-8A0DFB73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Devices/Models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0FAF1-7498-40BB-89C0-36D996D2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72D16F-C56C-4C69-97E8-C5721458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3" y="3276598"/>
            <a:ext cx="4089618" cy="3014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DF5646-5A74-48CD-B8B8-E5A7B593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733" y="3276598"/>
            <a:ext cx="4200954" cy="2875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1F8B6E-7214-42FE-BD3C-BBC5D8AF6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381" y="1690689"/>
            <a:ext cx="2890994" cy="8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09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F157-4306-4EE1-A743-8CA20284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109C6-1338-47A9-8239-2771FD18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91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949D93-57AE-435E-81EB-91501D598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004" y="2298950"/>
            <a:ext cx="3567368" cy="1529852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9F5B1A-0ECC-4F51-9678-1C5BD875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10" y="4549503"/>
            <a:ext cx="6020640" cy="194337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8DDA2E-8CE7-435E-B8E9-A3B333D515EE}"/>
              </a:ext>
            </a:extLst>
          </p:cNvPr>
          <p:cNvCxnSpPr>
            <a:cxnSpLocks/>
          </p:cNvCxnSpPr>
          <p:nvPr/>
        </p:nvCxnSpPr>
        <p:spPr>
          <a:xfrm flipV="1">
            <a:off x="3132667" y="3767667"/>
            <a:ext cx="1346200" cy="1227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4ADD95-A62D-4ED8-B079-2ED1F65ED3B5}"/>
              </a:ext>
            </a:extLst>
          </p:cNvPr>
          <p:cNvCxnSpPr>
            <a:cxnSpLocks/>
          </p:cNvCxnSpPr>
          <p:nvPr/>
        </p:nvCxnSpPr>
        <p:spPr>
          <a:xfrm flipV="1">
            <a:off x="1549400" y="2421470"/>
            <a:ext cx="2929467" cy="24807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977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0E-7EE1-4346-BA73-798AB6DA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1267B4-1CF8-46E0-BF2E-319259B62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14048"/>
            <a:ext cx="7886700" cy="33140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30FB6-FCAC-44C6-BD51-7371D69E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69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AF3B-33F3-40E2-AD2D-F54D0573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4C9B1-D5E5-42FE-BFFC-497146BD1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037" y="2768675"/>
            <a:ext cx="4316653" cy="18625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FFC78-B003-40CB-B1DC-BAF195E4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6E59A-4130-4D4E-A492-0800EA4E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48" y="1817850"/>
            <a:ext cx="1735502" cy="41111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80615F-4829-4F1B-8540-097D0B2A30E2}"/>
              </a:ext>
            </a:extLst>
          </p:cNvPr>
          <p:cNvCxnSpPr>
            <a:cxnSpLocks/>
          </p:cNvCxnSpPr>
          <p:nvPr/>
        </p:nvCxnSpPr>
        <p:spPr>
          <a:xfrm flipV="1">
            <a:off x="4665133" y="1877039"/>
            <a:ext cx="2114715" cy="19160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B5EBED-2036-4D57-B61F-FED7E51DA14C}"/>
              </a:ext>
            </a:extLst>
          </p:cNvPr>
          <p:cNvCxnSpPr>
            <a:cxnSpLocks/>
          </p:cNvCxnSpPr>
          <p:nvPr/>
        </p:nvCxnSpPr>
        <p:spPr>
          <a:xfrm>
            <a:off x="4665133" y="4076631"/>
            <a:ext cx="2114715" cy="185236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388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FBBF-CF49-4FEE-BE17-0DE5F67A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Portability/reconfigurability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DEC2-431D-4562-A8AB-36CFBB6DC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8030" y="1847851"/>
            <a:ext cx="391167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4FF62-8954-4C57-BCA8-FA1BD910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5B84D3-E089-41FF-9714-150951E1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3179493"/>
            <a:ext cx="3314735" cy="14411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214BB-7208-473E-8B0C-F74286B8CEE8}"/>
              </a:ext>
            </a:extLst>
          </p:cNvPr>
          <p:cNvCxnSpPr>
            <a:cxnSpLocks/>
          </p:cNvCxnSpPr>
          <p:nvPr/>
        </p:nvCxnSpPr>
        <p:spPr>
          <a:xfrm flipV="1">
            <a:off x="2667000" y="1847851"/>
            <a:ext cx="1761030" cy="16573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6BDD50-BC98-4A17-926B-9448FAC71C3F}"/>
              </a:ext>
            </a:extLst>
          </p:cNvPr>
          <p:cNvCxnSpPr>
            <a:cxnSpLocks/>
          </p:cNvCxnSpPr>
          <p:nvPr/>
        </p:nvCxnSpPr>
        <p:spPr>
          <a:xfrm>
            <a:off x="2743200" y="4241800"/>
            <a:ext cx="1684830" cy="19573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8007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06/16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36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23AA-CD37-4AC9-AD73-6F8EAF0C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1299-C51E-4387-B582-3D3AA436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TwinOps</a:t>
            </a:r>
            <a:r>
              <a:rPr lang="en-US" dirty="0"/>
              <a:t>: basic example demo (p.83)</a:t>
            </a:r>
          </a:p>
          <a:p>
            <a:pPr lvl="1"/>
            <a:r>
              <a:rPr lang="en-US" dirty="0"/>
              <a:t>Re-assess the plan of M2M network (p.84) </a:t>
            </a:r>
          </a:p>
          <a:p>
            <a:pPr lvl="1"/>
            <a:r>
              <a:rPr lang="en-US" dirty="0"/>
              <a:t>M2M: basic example demo (p.89-p.94)</a:t>
            </a:r>
          </a:p>
          <a:p>
            <a:pPr lvl="1"/>
            <a:r>
              <a:rPr lang="en-US" dirty="0"/>
              <a:t>Discuss hardware connection/interface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889A6-68E2-4C88-A06B-540187A5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6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1F1FC1DA-899C-4ED9-8BE9-45B21E3F5207}"/>
              </a:ext>
            </a:extLst>
          </p:cNvPr>
          <p:cNvSpPr/>
          <p:nvPr/>
        </p:nvSpPr>
        <p:spPr>
          <a:xfrm>
            <a:off x="5031318" y="1390386"/>
            <a:ext cx="3695176" cy="50874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05653377-C9FF-473F-9D1B-6E69875F15DF}"/>
              </a:ext>
            </a:extLst>
          </p:cNvPr>
          <p:cNvSpPr/>
          <p:nvPr/>
        </p:nvSpPr>
        <p:spPr>
          <a:xfrm>
            <a:off x="3386666" y="1390386"/>
            <a:ext cx="1650987" cy="508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6E01DA2-65CA-4EE6-B0B8-C0905E1DB543}"/>
              </a:ext>
            </a:extLst>
          </p:cNvPr>
          <p:cNvSpPr/>
          <p:nvPr/>
        </p:nvSpPr>
        <p:spPr>
          <a:xfrm>
            <a:off x="194171" y="1390386"/>
            <a:ext cx="3200960" cy="5095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A2855-5673-4FA0-8293-58D0C760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5D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82C98-F9FA-4047-8DC0-13007110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B97712-06B2-447A-A9E5-699B94BB05B1}"/>
              </a:ext>
            </a:extLst>
          </p:cNvPr>
          <p:cNvSpPr/>
          <p:nvPr/>
        </p:nvSpPr>
        <p:spPr>
          <a:xfrm>
            <a:off x="3175000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D247D-A954-4937-8D17-FE1298DCC98A}"/>
              </a:ext>
            </a:extLst>
          </p:cNvPr>
          <p:cNvSpPr/>
          <p:nvPr/>
        </p:nvSpPr>
        <p:spPr>
          <a:xfrm>
            <a:off x="4385734" y="147055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Model2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53EF04-DA62-49CF-9342-FF7C7227CFE3}"/>
              </a:ext>
            </a:extLst>
          </p:cNvPr>
          <p:cNvSpPr/>
          <p:nvPr/>
        </p:nvSpPr>
        <p:spPr>
          <a:xfrm>
            <a:off x="3175000" y="2184666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FMU1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600AEF-E830-41C5-A9EC-463CD781A6D5}"/>
              </a:ext>
            </a:extLst>
          </p:cNvPr>
          <p:cNvSpPr/>
          <p:nvPr/>
        </p:nvSpPr>
        <p:spPr>
          <a:xfrm>
            <a:off x="4385734" y="2194882"/>
            <a:ext cx="931334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FMU2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2E2803-C6F7-4344-B65C-F26CD613C713}"/>
              </a:ext>
            </a:extLst>
          </p:cNvPr>
          <p:cNvSpPr/>
          <p:nvPr/>
        </p:nvSpPr>
        <p:spPr>
          <a:xfrm>
            <a:off x="3107251" y="5567364"/>
            <a:ext cx="2220389" cy="756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latin typeface="NimbusRomNo9L-Regu"/>
              </a:rPr>
              <a:t>Targets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753FC-3484-4AE9-99FC-4DE7772626F2}"/>
              </a:ext>
            </a:extLst>
          </p:cNvPr>
          <p:cNvSpPr/>
          <p:nvPr/>
        </p:nvSpPr>
        <p:spPr>
          <a:xfrm>
            <a:off x="812799" y="3380053"/>
            <a:ext cx="1049867" cy="641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43017-8F23-4636-AEC8-DC1CBBEB770B}"/>
              </a:ext>
            </a:extLst>
          </p:cNvPr>
          <p:cNvSpPr/>
          <p:nvPr/>
        </p:nvSpPr>
        <p:spPr>
          <a:xfrm>
            <a:off x="1989666" y="3380052"/>
            <a:ext cx="1049867" cy="641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22E82-69F3-4D6F-8C8F-BB9FC76D297A}"/>
              </a:ext>
            </a:extLst>
          </p:cNvPr>
          <p:cNvSpPr/>
          <p:nvPr/>
        </p:nvSpPr>
        <p:spPr>
          <a:xfrm>
            <a:off x="1322916" y="5624648"/>
            <a:ext cx="1049867" cy="641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M2M</a:t>
            </a:r>
          </a:p>
          <a:p>
            <a:pPr algn="ctr"/>
            <a:r>
              <a:rPr lang="en-US" dirty="0"/>
              <a:t>Client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B145B7-F554-4369-8618-8F7FCBE0146F}"/>
              </a:ext>
            </a:extLst>
          </p:cNvPr>
          <p:cNvSpPr/>
          <p:nvPr/>
        </p:nvSpPr>
        <p:spPr>
          <a:xfrm>
            <a:off x="973668" y="4391355"/>
            <a:ext cx="1748364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M2M</a:t>
            </a:r>
          </a:p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(rule engine)</a:t>
            </a:r>
          </a:p>
        </p:txBody>
      </p:sp>
      <p:pic>
        <p:nvPicPr>
          <p:cNvPr id="20" name="Graphic 19" descr="Database with solid fill">
            <a:extLst>
              <a:ext uri="{FF2B5EF4-FFF2-40B4-BE49-F238E27FC236}">
                <a16:creationId xmlns:a16="http://schemas.microsoft.com/office/drawing/2014/main" id="{2BC3DCBF-8AAD-4C12-9AA1-B5A659789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084" y="4507701"/>
            <a:ext cx="567267" cy="5672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5EBBED-AEF2-41C6-95F7-28B7CA016DE7}"/>
              </a:ext>
            </a:extLst>
          </p:cNvPr>
          <p:cNvSpPr/>
          <p:nvPr/>
        </p:nvSpPr>
        <p:spPr>
          <a:xfrm>
            <a:off x="6202890" y="2923870"/>
            <a:ext cx="1212850" cy="589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Co-simulation planning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D6C42-83A0-465A-A66C-932E0E22D2D0}"/>
              </a:ext>
            </a:extLst>
          </p:cNvPr>
          <p:cNvSpPr/>
          <p:nvPr/>
        </p:nvSpPr>
        <p:spPr>
          <a:xfrm>
            <a:off x="5905498" y="5051034"/>
            <a:ext cx="1807635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generation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CBFBF5-7854-44D3-8496-EF0E3A939500}"/>
              </a:ext>
            </a:extLst>
          </p:cNvPr>
          <p:cNvSpPr/>
          <p:nvPr/>
        </p:nvSpPr>
        <p:spPr>
          <a:xfrm>
            <a:off x="5905498" y="3934130"/>
            <a:ext cx="1807635" cy="7561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CI/CD pipeline</a:t>
            </a:r>
          </a:p>
          <a:p>
            <a:pPr algn="ctr"/>
            <a:r>
              <a:rPr lang="en-US" sz="1400" dirty="0"/>
              <a:t>(validation)</a:t>
            </a:r>
          </a:p>
        </p:txBody>
      </p:sp>
      <p:pic>
        <p:nvPicPr>
          <p:cNvPr id="21" name="Graphic 20" descr="Database with solid fill">
            <a:extLst>
              <a:ext uri="{FF2B5EF4-FFF2-40B4-BE49-F238E27FC236}">
                <a16:creationId xmlns:a16="http://schemas.microsoft.com/office/drawing/2014/main" id="{9D7A1D32-C7E9-43EE-ACAF-E1292A14C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6650" y="3874772"/>
            <a:ext cx="567267" cy="567267"/>
          </a:xfrm>
          <a:prstGeom prst="rect">
            <a:avLst/>
          </a:prstGeom>
        </p:spPr>
      </p:pic>
      <p:pic>
        <p:nvPicPr>
          <p:cNvPr id="22" name="Graphic 21" descr="Database with solid fill">
            <a:extLst>
              <a:ext uri="{FF2B5EF4-FFF2-40B4-BE49-F238E27FC236}">
                <a16:creationId xmlns:a16="http://schemas.microsoft.com/office/drawing/2014/main" id="{94725832-3C32-43A1-93DA-AF298FEFB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9498" y="5164928"/>
            <a:ext cx="567267" cy="56726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C4D53-63C7-4624-8AFD-29A3D914828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640667" y="1910822"/>
            <a:ext cx="0" cy="2738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0CC968-C679-4AC8-BA06-C205D7E32A3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851401" y="1910822"/>
            <a:ext cx="0" cy="2840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A2390B24-B6F4-46BD-BF64-50B26B2419A7}"/>
              </a:ext>
            </a:extLst>
          </p:cNvPr>
          <p:cNvCxnSpPr>
            <a:cxnSpLocks/>
            <a:stCxn id="7" idx="1"/>
            <a:endCxn id="14" idx="0"/>
          </p:cNvCxnSpPr>
          <p:nvPr/>
        </p:nvCxnSpPr>
        <p:spPr>
          <a:xfrm rot="10800000" flipV="1">
            <a:off x="2514600" y="1690688"/>
            <a:ext cx="1871134" cy="1689363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87470CB-4B0E-4203-9E45-3E42F2F52EF8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6809315" y="3513667"/>
            <a:ext cx="1" cy="4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8F44C96-AAFB-45BB-89D7-F186CE87162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809314" y="4710796"/>
            <a:ext cx="2" cy="340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368BF09-E039-450B-BC39-93B43559DCCE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2372783" y="5945454"/>
            <a:ext cx="734468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8E887FEA-1A58-4329-8C04-DCB45AEF748B}"/>
              </a:ext>
            </a:extLst>
          </p:cNvPr>
          <p:cNvCxnSpPr>
            <a:cxnSpLocks/>
            <a:stCxn id="21" idx="2"/>
            <a:endCxn id="21" idx="3"/>
          </p:cNvCxnSpPr>
          <p:nvPr/>
        </p:nvCxnSpPr>
        <p:spPr>
          <a:xfrm rot="5400000" flipH="1" flipV="1">
            <a:off x="7770283" y="4158406"/>
            <a:ext cx="283633" cy="283633"/>
          </a:xfrm>
          <a:prstGeom prst="bentConnector4">
            <a:avLst>
              <a:gd name="adj1" fmla="val -23881"/>
              <a:gd name="adj2" fmla="val 19253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E91D627-9140-418A-BC23-E3CD660CF9C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337733" y="4021666"/>
            <a:ext cx="0" cy="369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9EDB8B5-FC35-46CE-994E-C628E8DE402B}"/>
              </a:ext>
            </a:extLst>
          </p:cNvPr>
          <p:cNvCxnSpPr>
            <a:cxnSpLocks/>
          </p:cNvCxnSpPr>
          <p:nvPr/>
        </p:nvCxnSpPr>
        <p:spPr>
          <a:xfrm>
            <a:off x="2239433" y="4021666"/>
            <a:ext cx="0" cy="369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B98E912-441A-4087-85AF-70C053BD37B8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1847850" y="5147534"/>
            <a:ext cx="0" cy="4771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onnector: Curved 216">
            <a:extLst>
              <a:ext uri="{FF2B5EF4-FFF2-40B4-BE49-F238E27FC236}">
                <a16:creationId xmlns:a16="http://schemas.microsoft.com/office/drawing/2014/main" id="{F39D5A95-B54C-4B9C-9171-E64FD7D40397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4869407" y="4531277"/>
            <a:ext cx="1255147" cy="8170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Connector: Curved 220">
            <a:extLst>
              <a:ext uri="{FF2B5EF4-FFF2-40B4-BE49-F238E27FC236}">
                <a16:creationId xmlns:a16="http://schemas.microsoft.com/office/drawing/2014/main" id="{F5E6B06A-F046-40C3-82FA-DA1FCEA583D0}"/>
              </a:ext>
            </a:extLst>
          </p:cNvPr>
          <p:cNvCxnSpPr>
            <a:cxnSpLocks/>
            <a:stCxn id="24" idx="2"/>
            <a:endCxn id="11" idx="3"/>
          </p:cNvCxnSpPr>
          <p:nvPr/>
        </p:nvCxnSpPr>
        <p:spPr>
          <a:xfrm rot="5400000">
            <a:off x="5999358" y="5135495"/>
            <a:ext cx="138241" cy="14816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Connector: Curved 225">
            <a:extLst>
              <a:ext uri="{FF2B5EF4-FFF2-40B4-BE49-F238E27FC236}">
                <a16:creationId xmlns:a16="http://schemas.microsoft.com/office/drawing/2014/main" id="{97A6F743-C3A8-46A8-B3A2-D79C2E5F1EA2}"/>
              </a:ext>
            </a:extLst>
          </p:cNvPr>
          <p:cNvCxnSpPr>
            <a:cxnSpLocks/>
            <a:stCxn id="8" idx="2"/>
            <a:endCxn id="23" idx="1"/>
          </p:cNvCxnSpPr>
          <p:nvPr/>
        </p:nvCxnSpPr>
        <p:spPr>
          <a:xfrm rot="16200000" flipH="1">
            <a:off x="4624860" y="1640738"/>
            <a:ext cx="593837" cy="256222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0D44A0B0-622A-4037-B71E-7FE1B0E3EE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5317068" y="2415015"/>
            <a:ext cx="1492247" cy="5088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Connector: Curved 243">
            <a:extLst>
              <a:ext uri="{FF2B5EF4-FFF2-40B4-BE49-F238E27FC236}">
                <a16:creationId xmlns:a16="http://schemas.microsoft.com/office/drawing/2014/main" id="{3560D8B6-04BF-4E71-B9CF-151ABB3094CB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rot="10800000" flipV="1">
            <a:off x="1337734" y="1690689"/>
            <a:ext cx="1837267" cy="1689364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36E647CA-A6EF-4152-B2BF-86F30A9B2738}"/>
              </a:ext>
            </a:extLst>
          </p:cNvPr>
          <p:cNvSpPr txBox="1"/>
          <p:nvPr/>
        </p:nvSpPr>
        <p:spPr>
          <a:xfrm>
            <a:off x="7812615" y="4484574"/>
            <a:ext cx="1100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management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254FEB1-55DC-43A9-8A62-31124713F186}"/>
              </a:ext>
            </a:extLst>
          </p:cNvPr>
          <p:cNvSpPr txBox="1"/>
          <p:nvPr/>
        </p:nvSpPr>
        <p:spPr>
          <a:xfrm>
            <a:off x="7906269" y="5353817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Container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6DEBE5B-0279-477D-8F18-163F447BF08E}"/>
              </a:ext>
            </a:extLst>
          </p:cNvPr>
          <p:cNvSpPr txBox="1"/>
          <p:nvPr/>
        </p:nvSpPr>
        <p:spPr>
          <a:xfrm>
            <a:off x="126995" y="4660529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database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D914A2BF-6292-4F68-9472-58195CAB35C4}"/>
              </a:ext>
            </a:extLst>
          </p:cNvPr>
          <p:cNvSpPr txBox="1"/>
          <p:nvPr/>
        </p:nvSpPr>
        <p:spPr>
          <a:xfrm>
            <a:off x="5156194" y="4878589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feedback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CB70092C-1726-46B9-A716-85249E797368}"/>
              </a:ext>
            </a:extLst>
          </p:cNvPr>
          <p:cNvSpPr txBox="1"/>
          <p:nvPr/>
        </p:nvSpPr>
        <p:spPr>
          <a:xfrm>
            <a:off x="5679007" y="5956500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deploy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FB641DD-FC91-4F26-8D34-3485509508D4}"/>
              </a:ext>
            </a:extLst>
          </p:cNvPr>
          <p:cNvSpPr txBox="1"/>
          <p:nvPr/>
        </p:nvSpPr>
        <p:spPr>
          <a:xfrm>
            <a:off x="1269988" y="1194653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trike="sngStrike" dirty="0"/>
              <a:t>LwM2M </a:t>
            </a:r>
            <a:r>
              <a:rPr lang="en-US" sz="1100" b="1" dirty="0"/>
              <a:t>M2M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E735050-F423-48FE-990F-92F0BE661EB5}"/>
              </a:ext>
            </a:extLst>
          </p:cNvPr>
          <p:cNvSpPr txBox="1"/>
          <p:nvPr/>
        </p:nvSpPr>
        <p:spPr>
          <a:xfrm>
            <a:off x="3850210" y="1159688"/>
            <a:ext cx="1100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/>
              <a:t>Ptolemy II</a:t>
            </a:r>
            <a:endParaRPr lang="en-US" sz="1100" b="1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5E12A16-DE9B-430D-A0D9-8D7FF3E7EC6C}"/>
              </a:ext>
            </a:extLst>
          </p:cNvPr>
          <p:cNvSpPr txBox="1"/>
          <p:nvPr/>
        </p:nvSpPr>
        <p:spPr>
          <a:xfrm>
            <a:off x="6117147" y="1139659"/>
            <a:ext cx="795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baseline="0" dirty="0" err="1"/>
              <a:t>TwinOps</a:t>
            </a:r>
            <a:endParaRPr lang="en-US" sz="11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1A305B4-2B50-449B-ADDB-FD78C7BC048C}"/>
              </a:ext>
            </a:extLst>
          </p:cNvPr>
          <p:cNvSpPr txBox="1"/>
          <p:nvPr/>
        </p:nvSpPr>
        <p:spPr>
          <a:xfrm>
            <a:off x="7302493" y="182497"/>
            <a:ext cx="1968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blue: VE</a:t>
            </a:r>
          </a:p>
          <a:p>
            <a:r>
              <a:rPr lang="en-US" sz="1100" dirty="0"/>
              <a:t>orange: Service</a:t>
            </a:r>
          </a:p>
          <a:p>
            <a:r>
              <a:rPr lang="en-US" sz="1100" dirty="0"/>
              <a:t>green: PE</a:t>
            </a:r>
          </a:p>
          <a:p>
            <a:r>
              <a:rPr lang="en-US" sz="1100" dirty="0"/>
              <a:t>cylinder: Data </a:t>
            </a:r>
          </a:p>
          <a:p>
            <a:r>
              <a:rPr lang="en-US" sz="1100" dirty="0"/>
              <a:t>dash arrow: abstraction</a:t>
            </a:r>
          </a:p>
          <a:p>
            <a:r>
              <a:rPr lang="en-US" sz="1100" dirty="0"/>
              <a:t>solid arrow: communication</a:t>
            </a:r>
          </a:p>
        </p:txBody>
      </p:sp>
      <p:pic>
        <p:nvPicPr>
          <p:cNvPr id="50" name="Picture 10" descr="ThingsBoard - Open-source IoT Platform">
            <a:extLst>
              <a:ext uri="{FF2B5EF4-FFF2-40B4-BE49-F238E27FC236}">
                <a16:creationId xmlns:a16="http://schemas.microsoft.com/office/drawing/2014/main" id="{0865F68C-AE65-4EF3-9C48-AD1E9F70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87" y="4201373"/>
            <a:ext cx="1738577" cy="91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OMEdit – OpenModelica Connection Editor — OpenModelica User's Guide  v1.13.0-dev.beta1 documentation">
            <a:extLst>
              <a:ext uri="{FF2B5EF4-FFF2-40B4-BE49-F238E27FC236}">
                <a16:creationId xmlns:a16="http://schemas.microsoft.com/office/drawing/2014/main" id="{11AD9733-AD7D-4653-8519-C7CC1025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18" y="1702612"/>
            <a:ext cx="1810165" cy="129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4 ways to speed up your Github Action workflows | by Jcdan | Medium">
            <a:extLst>
              <a:ext uri="{FF2B5EF4-FFF2-40B4-BE49-F238E27FC236}">
                <a16:creationId xmlns:a16="http://schemas.microsoft.com/office/drawing/2014/main" id="{D1E2DAC6-B534-460E-AFD7-939C20D31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808" y="3811874"/>
            <a:ext cx="1065479" cy="10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Home - Docker">
            <a:extLst>
              <a:ext uri="{FF2B5EF4-FFF2-40B4-BE49-F238E27FC236}">
                <a16:creationId xmlns:a16="http://schemas.microsoft.com/office/drawing/2014/main" id="{14FF96AD-6B86-4036-AF0E-30E0828A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80" y="5119308"/>
            <a:ext cx="1036612" cy="103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71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11-2D29-4049-8EC9-C7B0C8A3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1874837"/>
          </a:xfrm>
        </p:spPr>
        <p:txBody>
          <a:bodyPr/>
          <a:lstStyle/>
          <a:p>
            <a:r>
              <a:rPr lang="en-US" dirty="0"/>
              <a:t>Meeting 06/30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E8DE8-40CA-4AAD-9FCB-19C42A0C5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Attendants: Ander, David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 S1 implementation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E5FF-FC8E-4867-BA95-265CD062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892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23AA-CD37-4AC9-AD73-6F8EAF0C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1299-C51E-4387-B582-3D3AA436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Matching the requirements for S1 to the current state of implementation</a:t>
            </a:r>
          </a:p>
          <a:p>
            <a:pPr lvl="1"/>
            <a:r>
              <a:rPr lang="en-US" dirty="0"/>
              <a:t>(Inter)networking matters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889A6-68E2-4C88-A06B-540187A5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709CE-50CA-454D-9BD5-52795D76961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0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20668</TotalTime>
  <Words>8375</Words>
  <Application>Microsoft Office PowerPoint</Application>
  <PresentationFormat>On-screen Show (4:3)</PresentationFormat>
  <Paragraphs>1281</Paragraphs>
  <Slides>139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7" baseType="lpstr">
      <vt:lpstr>Google Sans</vt:lpstr>
      <vt:lpstr>NimbusRomNo9L-Regu</vt:lpstr>
      <vt:lpstr>Arial</vt:lpstr>
      <vt:lpstr>Arial</vt:lpstr>
      <vt:lpstr>Calibri</vt:lpstr>
      <vt:lpstr>Calibri Light</vt:lpstr>
      <vt:lpstr>Wingdings</vt:lpstr>
      <vt:lpstr>Office Theme</vt:lpstr>
      <vt:lpstr>Meeting 02/25</vt:lpstr>
      <vt:lpstr>Self Introduction</vt:lpstr>
      <vt:lpstr>Motivation</vt:lpstr>
      <vt:lpstr>Motivation</vt:lpstr>
      <vt:lpstr>Related works</vt:lpstr>
      <vt:lpstr>Related works</vt:lpstr>
      <vt:lpstr>Proposed idea </vt:lpstr>
      <vt:lpstr>Proposed idea </vt:lpstr>
      <vt:lpstr>Challenges </vt:lpstr>
      <vt:lpstr>Goals</vt:lpstr>
      <vt:lpstr>Meeting 03/08</vt:lpstr>
      <vt:lpstr>Context </vt:lpstr>
      <vt:lpstr>Challenges</vt:lpstr>
      <vt:lpstr>Current Progress</vt:lpstr>
      <vt:lpstr>Truck DT use case</vt:lpstr>
      <vt:lpstr>Future works</vt:lpstr>
      <vt:lpstr>Meeting 03/23</vt:lpstr>
      <vt:lpstr>Preparation phase:</vt:lpstr>
      <vt:lpstr>Classification of DT in biomanufacturing</vt:lpstr>
      <vt:lpstr>Classification of DT in biomanufacturing</vt:lpstr>
      <vt:lpstr>Classification of DT in biomanufacturing</vt:lpstr>
      <vt:lpstr>Technologies of DT in biomanufacturing</vt:lpstr>
      <vt:lpstr>Technologies of DT in biomanufacturing</vt:lpstr>
      <vt:lpstr>5 Steps toward DT implementation</vt:lpstr>
      <vt:lpstr>In relation to Tao’s shopfloor paradigm [5]</vt:lpstr>
      <vt:lpstr>Related works from (bio)chemical industry </vt:lpstr>
      <vt:lpstr>Related works from (bio)chemical industry </vt:lpstr>
      <vt:lpstr>Meeting 03/30</vt:lpstr>
      <vt:lpstr>Agenda</vt:lpstr>
      <vt:lpstr>Definitions</vt:lpstr>
      <vt:lpstr>Orchestration: Ptolemy II [1] </vt:lpstr>
      <vt:lpstr>Orchestration: SysML [3]</vt:lpstr>
      <vt:lpstr>DT as service-orientated architecture (SOA)</vt:lpstr>
      <vt:lpstr>Desirable qualities for orchestration</vt:lpstr>
      <vt:lpstr>Integration: CAPE-OPEN [8]</vt:lpstr>
      <vt:lpstr>Integration: FMI [10][11]</vt:lpstr>
      <vt:lpstr>Desirable qualities for integration</vt:lpstr>
      <vt:lpstr>Meeting 04/06</vt:lpstr>
      <vt:lpstr>Agenda</vt:lpstr>
      <vt:lpstr>Definitions of O&amp;I</vt:lpstr>
      <vt:lpstr>O&amp;I characteristics </vt:lpstr>
      <vt:lpstr>S1 Production prediction </vt:lpstr>
      <vt:lpstr>S2 Production control </vt:lpstr>
      <vt:lpstr>S3 What-if scenarios </vt:lpstr>
      <vt:lpstr>S4 Predictive maintenance</vt:lpstr>
      <vt:lpstr>Meeting 04/13</vt:lpstr>
      <vt:lpstr>Agenda</vt:lpstr>
      <vt:lpstr>O&amp;I characteristics </vt:lpstr>
      <vt:lpstr>S1 Production prediction </vt:lpstr>
      <vt:lpstr>S1 KPIs</vt:lpstr>
      <vt:lpstr>S2 Production control </vt:lpstr>
      <vt:lpstr>S2 KPIs</vt:lpstr>
      <vt:lpstr>S3 What-if scenarios </vt:lpstr>
      <vt:lpstr>S3 KPIs</vt:lpstr>
      <vt:lpstr>S4 Predictive maintenance</vt:lpstr>
      <vt:lpstr>S4 KPIs</vt:lpstr>
      <vt:lpstr>Meeting 04/20</vt:lpstr>
      <vt:lpstr>Selection criteria </vt:lpstr>
      <vt:lpstr>Potential candidates</vt:lpstr>
      <vt:lpstr>TwinOps</vt:lpstr>
      <vt:lpstr>TwinOps</vt:lpstr>
      <vt:lpstr>TwinOps</vt:lpstr>
      <vt:lpstr>M2M network</vt:lpstr>
      <vt:lpstr>M2M network</vt:lpstr>
      <vt:lpstr>M2M network</vt:lpstr>
      <vt:lpstr>Ptolemy II meta model</vt:lpstr>
      <vt:lpstr>Meeting 04/28</vt:lpstr>
      <vt:lpstr>Agenda</vt:lpstr>
      <vt:lpstr>The “Frameworks” </vt:lpstr>
      <vt:lpstr>Deficiency 1</vt:lpstr>
      <vt:lpstr>Deficiency 2</vt:lpstr>
      <vt:lpstr>Deficiency 3</vt:lpstr>
      <vt:lpstr>Deficiency 4</vt:lpstr>
      <vt:lpstr>Sensors and actuators </vt:lpstr>
      <vt:lpstr>Connections architecture (TBD)</vt:lpstr>
      <vt:lpstr>Meeting 05/12</vt:lpstr>
      <vt:lpstr>Agenda</vt:lpstr>
      <vt:lpstr>5D architecture </vt:lpstr>
      <vt:lpstr>Priority</vt:lpstr>
      <vt:lpstr>Meeting 05/30</vt:lpstr>
      <vt:lpstr>Agenda</vt:lpstr>
      <vt:lpstr>TwinOps</vt:lpstr>
      <vt:lpstr>TwinOps – Bouncing ball example</vt:lpstr>
      <vt:lpstr>LwM2M</vt:lpstr>
      <vt:lpstr>LwM2M M2M</vt:lpstr>
      <vt:lpstr>M2M</vt:lpstr>
      <vt:lpstr>Meeting 06/09</vt:lpstr>
      <vt:lpstr>M2M</vt:lpstr>
      <vt:lpstr>M2M network – Bouncing ball example</vt:lpstr>
      <vt:lpstr>Devices/Models setup</vt:lpstr>
      <vt:lpstr>Data integration</vt:lpstr>
      <vt:lpstr>Data analytics</vt:lpstr>
      <vt:lpstr>Data sharing</vt:lpstr>
      <vt:lpstr>Portability/reconfigurability </vt:lpstr>
      <vt:lpstr>Meeting 06/16</vt:lpstr>
      <vt:lpstr>Agenda</vt:lpstr>
      <vt:lpstr>5D architecture </vt:lpstr>
      <vt:lpstr>Meeting 06/30</vt:lpstr>
      <vt:lpstr>Agenda</vt:lpstr>
      <vt:lpstr>S1 revisit</vt:lpstr>
      <vt:lpstr>Utility toolkits</vt:lpstr>
      <vt:lpstr>TwinOps</vt:lpstr>
      <vt:lpstr>M2M</vt:lpstr>
      <vt:lpstr>Meeting 07/07</vt:lpstr>
      <vt:lpstr>S1 Challenges </vt:lpstr>
      <vt:lpstr>S1 Challenges </vt:lpstr>
      <vt:lpstr>Demo</vt:lpstr>
      <vt:lpstr>Meeting 07/21</vt:lpstr>
      <vt:lpstr>Agenda</vt:lpstr>
      <vt:lpstr>Microbrewery DT in 5D</vt:lpstr>
      <vt:lpstr>System Context</vt:lpstr>
      <vt:lpstr>S1 use cases</vt:lpstr>
      <vt:lpstr>S2 use cases</vt:lpstr>
      <vt:lpstr>Data management with Kafka</vt:lpstr>
      <vt:lpstr>Data management with Kafka</vt:lpstr>
      <vt:lpstr>Current issue</vt:lpstr>
      <vt:lpstr>Ptolemy wrapper </vt:lpstr>
      <vt:lpstr>Meeting 08/11</vt:lpstr>
      <vt:lpstr>Agenda</vt:lpstr>
      <vt:lpstr>Progress overview </vt:lpstr>
      <vt:lpstr>TwinOps snapshot</vt:lpstr>
      <vt:lpstr>Closer look at the CI/CD and its artifacts</vt:lpstr>
      <vt:lpstr>ThingsBoard snapshot</vt:lpstr>
      <vt:lpstr>ThingsBoard snapshot</vt:lpstr>
      <vt:lpstr>ThingsBoard snapshot</vt:lpstr>
      <vt:lpstr>Ptolemy issues summary (see p.130-134) </vt:lpstr>
      <vt:lpstr>A middle-ground solution</vt:lpstr>
      <vt:lpstr>A middle-ground solution</vt:lpstr>
      <vt:lpstr>Meeting 08/17</vt:lpstr>
      <vt:lpstr>Agenda</vt:lpstr>
      <vt:lpstr>Progress overview </vt:lpstr>
      <vt:lpstr>Planning for the following weeks</vt:lpstr>
      <vt:lpstr>Ptolemy issue #1</vt:lpstr>
      <vt:lpstr>Ptolemy issue #1</vt:lpstr>
      <vt:lpstr>Ptolemy issue #2</vt:lpstr>
      <vt:lpstr>Ptolemy issue #3</vt:lpstr>
      <vt:lpstr>Ptolemy issues summary </vt:lpstr>
      <vt:lpstr>A middle-ground solution</vt:lpstr>
      <vt:lpstr>A middle-ground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01/17</dc:title>
  <dc:creator>Lee, Ander</dc:creator>
  <cp:lastModifiedBy>Lee, Ander</cp:lastModifiedBy>
  <cp:revision>525</cp:revision>
  <dcterms:created xsi:type="dcterms:W3CDTF">2022-01-17T07:38:56Z</dcterms:created>
  <dcterms:modified xsi:type="dcterms:W3CDTF">2022-08-18T09:05:13Z</dcterms:modified>
</cp:coreProperties>
</file>